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media/image33.jpg" ContentType="image/png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2" r:id="rId1"/>
    <p:sldMasterId id="2147483847" r:id="rId2"/>
  </p:sldMasterIdLst>
  <p:notesMasterIdLst>
    <p:notesMasterId r:id="rId33"/>
  </p:notesMasterIdLst>
  <p:sldIdLst>
    <p:sldId id="299" r:id="rId3"/>
    <p:sldId id="279" r:id="rId4"/>
    <p:sldId id="278" r:id="rId5"/>
    <p:sldId id="311" r:id="rId6"/>
    <p:sldId id="304" r:id="rId7"/>
    <p:sldId id="313" r:id="rId8"/>
    <p:sldId id="271" r:id="rId9"/>
    <p:sldId id="306" r:id="rId10"/>
    <p:sldId id="307" r:id="rId11"/>
    <p:sldId id="308" r:id="rId12"/>
    <p:sldId id="302" r:id="rId13"/>
    <p:sldId id="270" r:id="rId14"/>
    <p:sldId id="286" r:id="rId15"/>
    <p:sldId id="287" r:id="rId16"/>
    <p:sldId id="289" r:id="rId17"/>
    <p:sldId id="292" r:id="rId18"/>
    <p:sldId id="293" r:id="rId19"/>
    <p:sldId id="294" r:id="rId20"/>
    <p:sldId id="295" r:id="rId21"/>
    <p:sldId id="281" r:id="rId22"/>
    <p:sldId id="265" r:id="rId23"/>
    <p:sldId id="291" r:id="rId24"/>
    <p:sldId id="312" r:id="rId25"/>
    <p:sldId id="272" r:id="rId26"/>
    <p:sldId id="266" r:id="rId27"/>
    <p:sldId id="268" r:id="rId28"/>
    <p:sldId id="269" r:id="rId29"/>
    <p:sldId id="285" r:id="rId30"/>
    <p:sldId id="310" r:id="rId31"/>
    <p:sldId id="298" r:id="rId32"/>
  </p:sldIdLst>
  <p:sldSz cx="12192000" cy="6858000"/>
  <p:notesSz cx="6858000" cy="9144000"/>
  <p:custShowLst>
    <p:custShow name="Main Slides" id="0">
      <p:sldLst>
        <p:sld r:id="rId3"/>
        <p:sld r:id="rId4"/>
        <p:sld r:id="rId5"/>
        <p:sld r:id="rId9"/>
        <p:sld r:id="rId13"/>
        <p:sld r:id="rId14"/>
        <p:sld r:id="rId15"/>
        <p:sld r:id="rId16"/>
        <p:sld r:id="rId17"/>
        <p:sld r:id="rId18"/>
        <p:sld r:id="rId19"/>
        <p:sld r:id="rId20"/>
        <p:sld r:id="rId21"/>
        <p:sld r:id="rId22"/>
        <p:sld r:id="rId23"/>
        <p:sld r:id="rId24"/>
        <p:sld r:id="rId26"/>
        <p:sld r:id="rId27"/>
        <p:sld r:id="rId28"/>
        <p:sld r:id="rId29"/>
        <p:sld r:id="rId30"/>
        <p:sld r:id="rId32"/>
      </p:sldLst>
    </p:custShow>
    <p:custShow name="Sponsor Slides" id="1">
      <p:sldLst/>
    </p:custShow>
  </p:custShow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 Slides" id="{BD4AE434-FB75-488A-BE53-0A8BF7EA68DF}">
          <p14:sldIdLst>
            <p14:sldId id="299"/>
            <p14:sldId id="279"/>
            <p14:sldId id="278"/>
            <p14:sldId id="311"/>
            <p14:sldId id="304"/>
            <p14:sldId id="313"/>
            <p14:sldId id="271"/>
            <p14:sldId id="306"/>
            <p14:sldId id="307"/>
            <p14:sldId id="308"/>
            <p14:sldId id="302"/>
            <p14:sldId id="270"/>
            <p14:sldId id="286"/>
            <p14:sldId id="287"/>
            <p14:sldId id="289"/>
            <p14:sldId id="292"/>
            <p14:sldId id="293"/>
            <p14:sldId id="294"/>
            <p14:sldId id="295"/>
            <p14:sldId id="281"/>
            <p14:sldId id="265"/>
            <p14:sldId id="291"/>
            <p14:sldId id="312"/>
            <p14:sldId id="272"/>
            <p14:sldId id="266"/>
            <p14:sldId id="268"/>
            <p14:sldId id="269"/>
            <p14:sldId id="285"/>
            <p14:sldId id="310"/>
            <p14:sldId id="298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cott Addie" initials="SA" lastIdx="1" clrIdx="0">
    <p:extLst>
      <p:ext uri="{19B8F6BF-5375-455C-9EA6-DF929625EA0E}">
        <p15:presenceInfo xmlns:p15="http://schemas.microsoft.com/office/powerpoint/2012/main" userId="S-1-5-21-2127521184-1604012920-1887927527-2691185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546A"/>
    <a:srgbClr val="676767"/>
    <a:srgbClr val="FFFFFF"/>
    <a:srgbClr val="50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39" autoAdjust="0"/>
    <p:restoredTop sz="90235" autoAdjust="0"/>
  </p:normalViewPr>
  <p:slideViewPr>
    <p:cSldViewPr snapToGrid="0">
      <p:cViewPr varScale="1">
        <p:scale>
          <a:sx n="98" d="100"/>
          <a:sy n="98" d="100"/>
        </p:scale>
        <p:origin x="780" y="7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55" d="100"/>
          <a:sy n="55" d="100"/>
        </p:scale>
        <p:origin x="2880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microsoft.com/office/2015/10/relationships/revisionInfo" Target="revisionInfo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commentAuthors" Target="commentAuthor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E67F8B0-05C9-4FE7-9BA2-8CC19F1E84EA}" type="doc">
      <dgm:prSet loTypeId="urn:microsoft.com/office/officeart/2005/8/layout/equation1" loCatId="process" qsTypeId="urn:microsoft.com/office/officeart/2005/8/quickstyle/simple1" qsCatId="simple" csTypeId="urn:microsoft.com/office/officeart/2005/8/colors/accent1_2" csCatId="accent1" phldr="1"/>
      <dgm:spPr/>
    </dgm:pt>
    <dgm:pt modelId="{844D221E-4783-438B-84A9-21762A03C471}">
      <dgm:prSet phldrT="[Text]" custT="1"/>
      <dgm:spPr>
        <a:solidFill>
          <a:srgbClr val="44546A"/>
        </a:solidFill>
      </dgm:spPr>
      <dgm:t>
        <a:bodyPr/>
        <a:lstStyle/>
        <a:p>
          <a:r>
            <a:rPr lang="en-US" sz="2400" b="1" dirty="0" err="1"/>
            <a:t>project.json</a:t>
          </a:r>
          <a:endParaRPr lang="en-US" sz="2400" b="1" dirty="0"/>
        </a:p>
      </dgm:t>
    </dgm:pt>
    <dgm:pt modelId="{C7FB4A0C-8B59-45F1-9010-8D26CB2D3202}" type="parTrans" cxnId="{DB4F12B1-D54A-4E30-A9F4-05D8CC4ED467}">
      <dgm:prSet/>
      <dgm:spPr/>
      <dgm:t>
        <a:bodyPr/>
        <a:lstStyle/>
        <a:p>
          <a:endParaRPr lang="en-US"/>
        </a:p>
      </dgm:t>
    </dgm:pt>
    <dgm:pt modelId="{CDC52C6B-24BC-476B-804D-4967350E4E67}" type="sibTrans" cxnId="{DB4F12B1-D54A-4E30-A9F4-05D8CC4ED467}">
      <dgm:prSet/>
      <dgm:spPr>
        <a:solidFill>
          <a:schemeClr val="accent1"/>
        </a:solidFill>
      </dgm:spPr>
      <dgm:t>
        <a:bodyPr/>
        <a:lstStyle/>
        <a:p>
          <a:endParaRPr lang="en-US"/>
        </a:p>
      </dgm:t>
    </dgm:pt>
    <dgm:pt modelId="{76B1C135-2418-4A35-8393-4CCB19678D58}">
      <dgm:prSet phldrT="[Text]" custT="1"/>
      <dgm:spPr>
        <a:solidFill>
          <a:srgbClr val="44546A"/>
        </a:solidFill>
      </dgm:spPr>
      <dgm:t>
        <a:bodyPr/>
        <a:lstStyle/>
        <a:p>
          <a:r>
            <a:rPr lang="en-US" sz="2400" b="1" dirty="0"/>
            <a:t>*.</a:t>
          </a:r>
          <a:r>
            <a:rPr lang="en-US" sz="2800" b="1" dirty="0" err="1"/>
            <a:t>xproj</a:t>
          </a:r>
          <a:endParaRPr lang="en-US" sz="2800" b="1" dirty="0"/>
        </a:p>
      </dgm:t>
    </dgm:pt>
    <dgm:pt modelId="{32CA7296-A130-4AA7-B9AF-A5BB9B6AC5A2}" type="parTrans" cxnId="{F9E0548F-F39B-4CEE-8286-DA51B50F8FA0}">
      <dgm:prSet/>
      <dgm:spPr/>
      <dgm:t>
        <a:bodyPr/>
        <a:lstStyle/>
        <a:p>
          <a:endParaRPr lang="en-US"/>
        </a:p>
      </dgm:t>
    </dgm:pt>
    <dgm:pt modelId="{C1D459F9-3967-4DC0-BDDB-49EFCA615700}" type="sibTrans" cxnId="{F9E0548F-F39B-4CEE-8286-DA51B50F8FA0}">
      <dgm:prSet custT="1"/>
      <dgm:spPr>
        <a:solidFill>
          <a:schemeClr val="accent1"/>
        </a:solidFill>
      </dgm:spPr>
      <dgm:t>
        <a:bodyPr/>
        <a:lstStyle/>
        <a:p>
          <a:r>
            <a:rPr lang="en-US" sz="2000" b="1" dirty="0"/>
            <a:t>1-way</a:t>
          </a:r>
        </a:p>
      </dgm:t>
    </dgm:pt>
    <dgm:pt modelId="{0E7755CC-6487-4E15-B6D1-D1A83CB370A4}">
      <dgm:prSet phldrT="[Text]" custT="1"/>
      <dgm:spPr>
        <a:solidFill>
          <a:srgbClr val="44546A"/>
        </a:solidFill>
      </dgm:spPr>
      <dgm:t>
        <a:bodyPr/>
        <a:lstStyle/>
        <a:p>
          <a:r>
            <a:rPr lang="en-US" sz="2400" b="1" dirty="0"/>
            <a:t>*.</a:t>
          </a:r>
          <a:r>
            <a:rPr lang="en-US" sz="2800" b="1" dirty="0" err="1"/>
            <a:t>csproj</a:t>
          </a:r>
          <a:endParaRPr lang="en-US" sz="2800" b="1" dirty="0"/>
        </a:p>
      </dgm:t>
    </dgm:pt>
    <dgm:pt modelId="{B406BE3D-2045-44FC-A081-9C5022C5CCC7}" type="parTrans" cxnId="{F3FC5BE4-702F-4B2A-B5ED-FBFAA61E37CE}">
      <dgm:prSet/>
      <dgm:spPr/>
      <dgm:t>
        <a:bodyPr/>
        <a:lstStyle/>
        <a:p>
          <a:endParaRPr lang="en-US"/>
        </a:p>
      </dgm:t>
    </dgm:pt>
    <dgm:pt modelId="{792860FC-288D-4BD3-85A0-1355DF978448}" type="sibTrans" cxnId="{F3FC5BE4-702F-4B2A-B5ED-FBFAA61E37CE}">
      <dgm:prSet/>
      <dgm:spPr/>
      <dgm:t>
        <a:bodyPr/>
        <a:lstStyle/>
        <a:p>
          <a:endParaRPr lang="en-US"/>
        </a:p>
      </dgm:t>
    </dgm:pt>
    <dgm:pt modelId="{5361473D-23D6-4974-8C25-46A710FFA512}" type="pres">
      <dgm:prSet presAssocID="{EE67F8B0-05C9-4FE7-9BA2-8CC19F1E84EA}" presName="linearFlow" presStyleCnt="0">
        <dgm:presLayoutVars>
          <dgm:dir/>
          <dgm:resizeHandles val="exact"/>
        </dgm:presLayoutVars>
      </dgm:prSet>
      <dgm:spPr/>
    </dgm:pt>
    <dgm:pt modelId="{EB546A26-0BBC-47E8-9BC9-8179A7C1F9EB}" type="pres">
      <dgm:prSet presAssocID="{844D221E-4783-438B-84A9-21762A03C471}" presName="node" presStyleLbl="node1" presStyleIdx="0" presStyleCnt="3" custLinFactNeighborY="-464">
        <dgm:presLayoutVars>
          <dgm:bulletEnabled val="1"/>
        </dgm:presLayoutVars>
      </dgm:prSet>
      <dgm:spPr/>
    </dgm:pt>
    <dgm:pt modelId="{B3EDAFF8-64A8-46D0-B3D0-C7E2B446C6E7}" type="pres">
      <dgm:prSet presAssocID="{CDC52C6B-24BC-476B-804D-4967350E4E67}" presName="spacerL" presStyleCnt="0"/>
      <dgm:spPr/>
    </dgm:pt>
    <dgm:pt modelId="{1A0FD3C5-B45A-49A4-896A-98D5FE2C4822}" type="pres">
      <dgm:prSet presAssocID="{CDC52C6B-24BC-476B-804D-4967350E4E67}" presName="sibTrans" presStyleLbl="sibTrans2D1" presStyleIdx="0" presStyleCnt="2"/>
      <dgm:spPr/>
    </dgm:pt>
    <dgm:pt modelId="{EE47F932-1362-4710-9DE3-25CA7441921A}" type="pres">
      <dgm:prSet presAssocID="{CDC52C6B-24BC-476B-804D-4967350E4E67}" presName="spacerR" presStyleCnt="0"/>
      <dgm:spPr/>
    </dgm:pt>
    <dgm:pt modelId="{36B6F39D-2DB2-485A-8703-C84E2A6E3B7B}" type="pres">
      <dgm:prSet presAssocID="{76B1C135-2418-4A35-8393-4CCB19678D58}" presName="node" presStyleLbl="node1" presStyleIdx="1" presStyleCnt="3">
        <dgm:presLayoutVars>
          <dgm:bulletEnabled val="1"/>
        </dgm:presLayoutVars>
      </dgm:prSet>
      <dgm:spPr/>
    </dgm:pt>
    <dgm:pt modelId="{669E09EF-F8F0-4D1D-BB73-10CA8F402124}" type="pres">
      <dgm:prSet presAssocID="{C1D459F9-3967-4DC0-BDDB-49EFCA615700}" presName="spacerL" presStyleCnt="0"/>
      <dgm:spPr/>
    </dgm:pt>
    <dgm:pt modelId="{C4549494-F121-4B7E-B687-2A44DFF934D5}" type="pres">
      <dgm:prSet presAssocID="{C1D459F9-3967-4DC0-BDDB-49EFCA615700}" presName="sibTrans" presStyleLbl="sibTrans2D1" presStyleIdx="1" presStyleCnt="2"/>
      <dgm:spPr>
        <a:prstGeom prst="stripedRightArrow">
          <a:avLst/>
        </a:prstGeom>
      </dgm:spPr>
    </dgm:pt>
    <dgm:pt modelId="{74677670-4D0C-494E-BE11-BAAF4D8C7FF6}" type="pres">
      <dgm:prSet presAssocID="{C1D459F9-3967-4DC0-BDDB-49EFCA615700}" presName="spacerR" presStyleCnt="0"/>
      <dgm:spPr/>
    </dgm:pt>
    <dgm:pt modelId="{3451C7AD-B4BD-431B-A31D-8CD43856EC6F}" type="pres">
      <dgm:prSet presAssocID="{0E7755CC-6487-4E15-B6D1-D1A83CB370A4}" presName="node" presStyleLbl="node1" presStyleIdx="2" presStyleCnt="3">
        <dgm:presLayoutVars>
          <dgm:bulletEnabled val="1"/>
        </dgm:presLayoutVars>
      </dgm:prSet>
      <dgm:spPr/>
    </dgm:pt>
  </dgm:ptLst>
  <dgm:cxnLst>
    <dgm:cxn modelId="{0A149400-C6C2-4DED-953A-C81A0E2D5DCC}" type="presOf" srcId="{C1D459F9-3967-4DC0-BDDB-49EFCA615700}" destId="{C4549494-F121-4B7E-B687-2A44DFF934D5}" srcOrd="0" destOrd="0" presId="urn:microsoft.com/office/officeart/2005/8/layout/equation1"/>
    <dgm:cxn modelId="{5FFA9761-0106-4E98-B3F1-3CCD0DC75E8D}" type="presOf" srcId="{CDC52C6B-24BC-476B-804D-4967350E4E67}" destId="{1A0FD3C5-B45A-49A4-896A-98D5FE2C4822}" srcOrd="0" destOrd="0" presId="urn:microsoft.com/office/officeart/2005/8/layout/equation1"/>
    <dgm:cxn modelId="{F9E0548F-F39B-4CEE-8286-DA51B50F8FA0}" srcId="{EE67F8B0-05C9-4FE7-9BA2-8CC19F1E84EA}" destId="{76B1C135-2418-4A35-8393-4CCB19678D58}" srcOrd="1" destOrd="0" parTransId="{32CA7296-A130-4AA7-B9AF-A5BB9B6AC5A2}" sibTransId="{C1D459F9-3967-4DC0-BDDB-49EFCA615700}"/>
    <dgm:cxn modelId="{DB4F12B1-D54A-4E30-A9F4-05D8CC4ED467}" srcId="{EE67F8B0-05C9-4FE7-9BA2-8CC19F1E84EA}" destId="{844D221E-4783-438B-84A9-21762A03C471}" srcOrd="0" destOrd="0" parTransId="{C7FB4A0C-8B59-45F1-9010-8D26CB2D3202}" sibTransId="{CDC52C6B-24BC-476B-804D-4967350E4E67}"/>
    <dgm:cxn modelId="{C3C277B4-EFFF-4B64-B799-5CEEB3FE72B2}" type="presOf" srcId="{EE67F8B0-05C9-4FE7-9BA2-8CC19F1E84EA}" destId="{5361473D-23D6-4974-8C25-46A710FFA512}" srcOrd="0" destOrd="0" presId="urn:microsoft.com/office/officeart/2005/8/layout/equation1"/>
    <dgm:cxn modelId="{227A54D9-3FC9-4D35-986B-45E85B4116F2}" type="presOf" srcId="{76B1C135-2418-4A35-8393-4CCB19678D58}" destId="{36B6F39D-2DB2-485A-8703-C84E2A6E3B7B}" srcOrd="0" destOrd="0" presId="urn:microsoft.com/office/officeart/2005/8/layout/equation1"/>
    <dgm:cxn modelId="{F3FC5BE4-702F-4B2A-B5ED-FBFAA61E37CE}" srcId="{EE67F8B0-05C9-4FE7-9BA2-8CC19F1E84EA}" destId="{0E7755CC-6487-4E15-B6D1-D1A83CB370A4}" srcOrd="2" destOrd="0" parTransId="{B406BE3D-2045-44FC-A081-9C5022C5CCC7}" sibTransId="{792860FC-288D-4BD3-85A0-1355DF978448}"/>
    <dgm:cxn modelId="{DEA6BBF6-23AC-4508-BC63-04DDEA3D78D4}" type="presOf" srcId="{844D221E-4783-438B-84A9-21762A03C471}" destId="{EB546A26-0BBC-47E8-9BC9-8179A7C1F9EB}" srcOrd="0" destOrd="0" presId="urn:microsoft.com/office/officeart/2005/8/layout/equation1"/>
    <dgm:cxn modelId="{B509F5F6-2939-42C2-8651-D3834CAEB283}" type="presOf" srcId="{0E7755CC-6487-4E15-B6D1-D1A83CB370A4}" destId="{3451C7AD-B4BD-431B-A31D-8CD43856EC6F}" srcOrd="0" destOrd="0" presId="urn:microsoft.com/office/officeart/2005/8/layout/equation1"/>
    <dgm:cxn modelId="{FF19A5E5-2369-4647-97C6-4250B542ED4F}" type="presParOf" srcId="{5361473D-23D6-4974-8C25-46A710FFA512}" destId="{EB546A26-0BBC-47E8-9BC9-8179A7C1F9EB}" srcOrd="0" destOrd="0" presId="urn:microsoft.com/office/officeart/2005/8/layout/equation1"/>
    <dgm:cxn modelId="{9719D1E9-FD28-4FBF-9C29-5A55998C99A3}" type="presParOf" srcId="{5361473D-23D6-4974-8C25-46A710FFA512}" destId="{B3EDAFF8-64A8-46D0-B3D0-C7E2B446C6E7}" srcOrd="1" destOrd="0" presId="urn:microsoft.com/office/officeart/2005/8/layout/equation1"/>
    <dgm:cxn modelId="{BCD0990A-D100-42D5-BEAD-664C7714B5FA}" type="presParOf" srcId="{5361473D-23D6-4974-8C25-46A710FFA512}" destId="{1A0FD3C5-B45A-49A4-896A-98D5FE2C4822}" srcOrd="2" destOrd="0" presId="urn:microsoft.com/office/officeart/2005/8/layout/equation1"/>
    <dgm:cxn modelId="{87AE7521-236F-4487-BDEC-49E8B72B5910}" type="presParOf" srcId="{5361473D-23D6-4974-8C25-46A710FFA512}" destId="{EE47F932-1362-4710-9DE3-25CA7441921A}" srcOrd="3" destOrd="0" presId="urn:microsoft.com/office/officeart/2005/8/layout/equation1"/>
    <dgm:cxn modelId="{90CAF64F-AC85-479E-97CB-39510C958CC8}" type="presParOf" srcId="{5361473D-23D6-4974-8C25-46A710FFA512}" destId="{36B6F39D-2DB2-485A-8703-C84E2A6E3B7B}" srcOrd="4" destOrd="0" presId="urn:microsoft.com/office/officeart/2005/8/layout/equation1"/>
    <dgm:cxn modelId="{A32F0F34-91FC-4C1A-A42A-458078DB505D}" type="presParOf" srcId="{5361473D-23D6-4974-8C25-46A710FFA512}" destId="{669E09EF-F8F0-4D1D-BB73-10CA8F402124}" srcOrd="5" destOrd="0" presId="urn:microsoft.com/office/officeart/2005/8/layout/equation1"/>
    <dgm:cxn modelId="{79B30503-FC43-4148-8920-66FEBFF3BDC3}" type="presParOf" srcId="{5361473D-23D6-4974-8C25-46A710FFA512}" destId="{C4549494-F121-4B7E-B687-2A44DFF934D5}" srcOrd="6" destOrd="0" presId="urn:microsoft.com/office/officeart/2005/8/layout/equation1"/>
    <dgm:cxn modelId="{DB7D24E8-B7B1-40FC-B800-2ABB2E99FAE3}" type="presParOf" srcId="{5361473D-23D6-4974-8C25-46A710FFA512}" destId="{74677670-4D0C-494E-BE11-BAAF4D8C7FF6}" srcOrd="7" destOrd="0" presId="urn:microsoft.com/office/officeart/2005/8/layout/equation1"/>
    <dgm:cxn modelId="{A9F4A98E-8F3E-4D6C-A599-0E9518C77D59}" type="presParOf" srcId="{5361473D-23D6-4974-8C25-46A710FFA512}" destId="{3451C7AD-B4BD-431B-A31D-8CD43856EC6F}" srcOrd="8" destOrd="0" presId="urn:microsoft.com/office/officeart/2005/8/layout/equati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15E5D6F-3B75-4426-B1F4-28FA98CFC696}" type="doc">
      <dgm:prSet loTypeId="urn:microsoft.com/office/officeart/2008/layout/RadialCluster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FF140B4-0D2C-482C-889B-250513662183}">
      <dgm:prSet phldrT="[Text]"/>
      <dgm:spPr/>
      <dgm:t>
        <a:bodyPr/>
        <a:lstStyle/>
        <a:p>
          <a:r>
            <a:rPr lang="en-US" dirty="0" err="1"/>
            <a:t>NuGet</a:t>
          </a:r>
          <a:r>
            <a:rPr lang="en-US" dirty="0"/>
            <a:t> Cache</a:t>
          </a:r>
        </a:p>
      </dgm:t>
    </dgm:pt>
    <dgm:pt modelId="{E893CE5A-A319-47B5-845B-410F401E4260}" type="parTrans" cxnId="{F58F50B6-FE10-4459-A876-3788F6E7C5BE}">
      <dgm:prSet/>
      <dgm:spPr/>
      <dgm:t>
        <a:bodyPr/>
        <a:lstStyle/>
        <a:p>
          <a:endParaRPr lang="en-US"/>
        </a:p>
      </dgm:t>
    </dgm:pt>
    <dgm:pt modelId="{38A1D187-77DA-4851-AC91-1FA34CA7375D}" type="sibTrans" cxnId="{F58F50B6-FE10-4459-A876-3788F6E7C5BE}">
      <dgm:prSet/>
      <dgm:spPr/>
      <dgm:t>
        <a:bodyPr/>
        <a:lstStyle/>
        <a:p>
          <a:endParaRPr lang="en-US"/>
        </a:p>
      </dgm:t>
    </dgm:pt>
    <dgm:pt modelId="{BEDE9E38-E160-47E3-826B-13CD13EE42EC}">
      <dgm:prSet phldrT="[Text]"/>
      <dgm:spPr/>
      <dgm:t>
        <a:bodyPr/>
        <a:lstStyle/>
        <a:p>
          <a:r>
            <a:rPr lang="en-US" dirty="0"/>
            <a:t>ASP.NET Core App</a:t>
          </a:r>
        </a:p>
      </dgm:t>
    </dgm:pt>
    <dgm:pt modelId="{2130942D-44E0-4218-AE63-8F06607B86CA}" type="parTrans" cxnId="{2E55091E-234A-4E2B-B1BA-64311092FB5A}">
      <dgm:prSet/>
      <dgm:spPr>
        <a:ln w="44450"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C6D61473-8E5F-41F3-9E03-7BF078ED9060}" type="sibTrans" cxnId="{2E55091E-234A-4E2B-B1BA-64311092FB5A}">
      <dgm:prSet/>
      <dgm:spPr/>
      <dgm:t>
        <a:bodyPr/>
        <a:lstStyle/>
        <a:p>
          <a:endParaRPr lang="en-US"/>
        </a:p>
      </dgm:t>
    </dgm:pt>
    <dgm:pt modelId="{A7BCB9EF-52C6-4E6C-A50B-AFD24452AD2B}">
      <dgm:prSet phldrT="[Text]"/>
      <dgm:spPr/>
      <dgm:t>
        <a:bodyPr/>
        <a:lstStyle/>
        <a:p>
          <a:r>
            <a:rPr lang="en-US" dirty="0"/>
            <a:t>ASP.NET Core App</a:t>
          </a:r>
        </a:p>
      </dgm:t>
    </dgm:pt>
    <dgm:pt modelId="{D39D0594-1A57-4CD1-94E3-9B4084B325D0}" type="parTrans" cxnId="{11758030-4398-4CBA-9D2B-C013464E3F71}">
      <dgm:prSet/>
      <dgm:spPr>
        <a:ln w="44450"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1F5EB0A9-56E5-4339-BB95-193C4EF35549}" type="sibTrans" cxnId="{11758030-4398-4CBA-9D2B-C013464E3F71}">
      <dgm:prSet/>
      <dgm:spPr/>
      <dgm:t>
        <a:bodyPr/>
        <a:lstStyle/>
        <a:p>
          <a:endParaRPr lang="en-US"/>
        </a:p>
      </dgm:t>
    </dgm:pt>
    <dgm:pt modelId="{ACAA7B50-188D-407F-A43C-D954754234D3}">
      <dgm:prSet phldrT="[Text]"/>
      <dgm:spPr/>
      <dgm:t>
        <a:bodyPr/>
        <a:lstStyle/>
        <a:p>
          <a:r>
            <a:rPr lang="en-US" dirty="0"/>
            <a:t>ASP.NET Core App</a:t>
          </a:r>
        </a:p>
      </dgm:t>
    </dgm:pt>
    <dgm:pt modelId="{8B6C5DE7-A594-48F5-8D77-281D8AF44571}" type="parTrans" cxnId="{CDA0602B-3A08-4CBF-8F09-28800E7144FB}">
      <dgm:prSet/>
      <dgm:spPr>
        <a:ln w="44450"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A23AD5B1-0B5D-45BF-9FD7-9E32148FDFBF}" type="sibTrans" cxnId="{CDA0602B-3A08-4CBF-8F09-28800E7144FB}">
      <dgm:prSet/>
      <dgm:spPr/>
      <dgm:t>
        <a:bodyPr/>
        <a:lstStyle/>
        <a:p>
          <a:endParaRPr lang="en-US"/>
        </a:p>
      </dgm:t>
    </dgm:pt>
    <dgm:pt modelId="{2D958EBC-EEC5-40D1-BC43-B841FA963109}" type="pres">
      <dgm:prSet presAssocID="{515E5D6F-3B75-4426-B1F4-28FA98CFC696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7BC12FDD-B467-4F57-A8C2-4AA32A5FC904}" type="pres">
      <dgm:prSet presAssocID="{1FF140B4-0D2C-482C-889B-250513662183}" presName="singleCycle" presStyleCnt="0"/>
      <dgm:spPr/>
    </dgm:pt>
    <dgm:pt modelId="{D73E2AA8-3E3D-499A-934F-99A86B552DBB}" type="pres">
      <dgm:prSet presAssocID="{1FF140B4-0D2C-482C-889B-250513662183}" presName="singleCenter" presStyleLbl="node1" presStyleIdx="0" presStyleCnt="4" custScaleX="81383" custScaleY="83006">
        <dgm:presLayoutVars>
          <dgm:chMax val="7"/>
          <dgm:chPref val="7"/>
        </dgm:presLayoutVars>
      </dgm:prSet>
      <dgm:spPr/>
    </dgm:pt>
    <dgm:pt modelId="{363DCCC6-68A6-43AF-BF01-57773A83F0A8}" type="pres">
      <dgm:prSet presAssocID="{2130942D-44E0-4218-AE63-8F06607B86CA}" presName="Name56" presStyleLbl="parChTrans1D2" presStyleIdx="0" presStyleCnt="3"/>
      <dgm:spPr/>
    </dgm:pt>
    <dgm:pt modelId="{4FE75B09-AD71-4AA1-9E09-CDA8C04848B0}" type="pres">
      <dgm:prSet presAssocID="{BEDE9E38-E160-47E3-826B-13CD13EE42EC}" presName="text0" presStyleLbl="node1" presStyleIdx="1" presStyleCnt="4">
        <dgm:presLayoutVars>
          <dgm:bulletEnabled val="1"/>
        </dgm:presLayoutVars>
      </dgm:prSet>
      <dgm:spPr/>
    </dgm:pt>
    <dgm:pt modelId="{129A522B-F41A-45F6-99F4-59814D48711C}" type="pres">
      <dgm:prSet presAssocID="{D39D0594-1A57-4CD1-94E3-9B4084B325D0}" presName="Name56" presStyleLbl="parChTrans1D2" presStyleIdx="1" presStyleCnt="3"/>
      <dgm:spPr/>
    </dgm:pt>
    <dgm:pt modelId="{BFFBAA5D-3007-4AD3-9B4D-D79512034724}" type="pres">
      <dgm:prSet presAssocID="{A7BCB9EF-52C6-4E6C-A50B-AFD24452AD2B}" presName="text0" presStyleLbl="node1" presStyleIdx="2" presStyleCnt="4">
        <dgm:presLayoutVars>
          <dgm:bulletEnabled val="1"/>
        </dgm:presLayoutVars>
      </dgm:prSet>
      <dgm:spPr/>
    </dgm:pt>
    <dgm:pt modelId="{023F29DB-61B0-4CED-B383-95CA38774377}" type="pres">
      <dgm:prSet presAssocID="{8B6C5DE7-A594-48F5-8D77-281D8AF44571}" presName="Name56" presStyleLbl="parChTrans1D2" presStyleIdx="2" presStyleCnt="3"/>
      <dgm:spPr/>
    </dgm:pt>
    <dgm:pt modelId="{24FAA05D-CC3B-4015-AA4E-4EAE27F34FAF}" type="pres">
      <dgm:prSet presAssocID="{ACAA7B50-188D-407F-A43C-D954754234D3}" presName="text0" presStyleLbl="node1" presStyleIdx="3" presStyleCnt="4">
        <dgm:presLayoutVars>
          <dgm:bulletEnabled val="1"/>
        </dgm:presLayoutVars>
      </dgm:prSet>
      <dgm:spPr/>
    </dgm:pt>
  </dgm:ptLst>
  <dgm:cxnLst>
    <dgm:cxn modelId="{F7F9C012-C8AB-4105-9AB4-49E4873237D4}" type="presOf" srcId="{D39D0594-1A57-4CD1-94E3-9B4084B325D0}" destId="{129A522B-F41A-45F6-99F4-59814D48711C}" srcOrd="0" destOrd="0" presId="urn:microsoft.com/office/officeart/2008/layout/RadialCluster"/>
    <dgm:cxn modelId="{2E55091E-234A-4E2B-B1BA-64311092FB5A}" srcId="{1FF140B4-0D2C-482C-889B-250513662183}" destId="{BEDE9E38-E160-47E3-826B-13CD13EE42EC}" srcOrd="0" destOrd="0" parTransId="{2130942D-44E0-4218-AE63-8F06607B86CA}" sibTransId="{C6D61473-8E5F-41F3-9E03-7BF078ED9060}"/>
    <dgm:cxn modelId="{CDA0602B-3A08-4CBF-8F09-28800E7144FB}" srcId="{1FF140B4-0D2C-482C-889B-250513662183}" destId="{ACAA7B50-188D-407F-A43C-D954754234D3}" srcOrd="2" destOrd="0" parTransId="{8B6C5DE7-A594-48F5-8D77-281D8AF44571}" sibTransId="{A23AD5B1-0B5D-45BF-9FD7-9E32148FDFBF}"/>
    <dgm:cxn modelId="{11758030-4398-4CBA-9D2B-C013464E3F71}" srcId="{1FF140B4-0D2C-482C-889B-250513662183}" destId="{A7BCB9EF-52C6-4E6C-A50B-AFD24452AD2B}" srcOrd="1" destOrd="0" parTransId="{D39D0594-1A57-4CD1-94E3-9B4084B325D0}" sibTransId="{1F5EB0A9-56E5-4339-BB95-193C4EF35549}"/>
    <dgm:cxn modelId="{7976E85F-1F33-4313-BB81-CBA504436784}" type="presOf" srcId="{515E5D6F-3B75-4426-B1F4-28FA98CFC696}" destId="{2D958EBC-EEC5-40D1-BC43-B841FA963109}" srcOrd="0" destOrd="0" presId="urn:microsoft.com/office/officeart/2008/layout/RadialCluster"/>
    <dgm:cxn modelId="{F44E4768-ED56-4639-AA0D-FDA4AB62B5BE}" type="presOf" srcId="{BEDE9E38-E160-47E3-826B-13CD13EE42EC}" destId="{4FE75B09-AD71-4AA1-9E09-CDA8C04848B0}" srcOrd="0" destOrd="0" presId="urn:microsoft.com/office/officeart/2008/layout/RadialCluster"/>
    <dgm:cxn modelId="{77013F6B-88F6-4662-A185-4A282E4DCD86}" type="presOf" srcId="{8B6C5DE7-A594-48F5-8D77-281D8AF44571}" destId="{023F29DB-61B0-4CED-B383-95CA38774377}" srcOrd="0" destOrd="0" presId="urn:microsoft.com/office/officeart/2008/layout/RadialCluster"/>
    <dgm:cxn modelId="{AF71C25A-2880-48D2-8785-671361DBE91B}" type="presOf" srcId="{1FF140B4-0D2C-482C-889B-250513662183}" destId="{D73E2AA8-3E3D-499A-934F-99A86B552DBB}" srcOrd="0" destOrd="0" presId="urn:microsoft.com/office/officeart/2008/layout/RadialCluster"/>
    <dgm:cxn modelId="{BEBD5599-C187-452D-BFAC-1267DFC3B54B}" type="presOf" srcId="{2130942D-44E0-4218-AE63-8F06607B86CA}" destId="{363DCCC6-68A6-43AF-BF01-57773A83F0A8}" srcOrd="0" destOrd="0" presId="urn:microsoft.com/office/officeart/2008/layout/RadialCluster"/>
    <dgm:cxn modelId="{F58F50B6-FE10-4459-A876-3788F6E7C5BE}" srcId="{515E5D6F-3B75-4426-B1F4-28FA98CFC696}" destId="{1FF140B4-0D2C-482C-889B-250513662183}" srcOrd="0" destOrd="0" parTransId="{E893CE5A-A319-47B5-845B-410F401E4260}" sibTransId="{38A1D187-77DA-4851-AC91-1FA34CA7375D}"/>
    <dgm:cxn modelId="{BA9E65C9-D0ED-4814-B6A6-17E4BF274C79}" type="presOf" srcId="{ACAA7B50-188D-407F-A43C-D954754234D3}" destId="{24FAA05D-CC3B-4015-AA4E-4EAE27F34FAF}" srcOrd="0" destOrd="0" presId="urn:microsoft.com/office/officeart/2008/layout/RadialCluster"/>
    <dgm:cxn modelId="{3E30F7E4-7C92-464C-99AA-76FCEFDEE7E0}" type="presOf" srcId="{A7BCB9EF-52C6-4E6C-A50B-AFD24452AD2B}" destId="{BFFBAA5D-3007-4AD3-9B4D-D79512034724}" srcOrd="0" destOrd="0" presId="urn:microsoft.com/office/officeart/2008/layout/RadialCluster"/>
    <dgm:cxn modelId="{B930BE09-CA56-4412-A99A-A9B06E946A3F}" type="presParOf" srcId="{2D958EBC-EEC5-40D1-BC43-B841FA963109}" destId="{7BC12FDD-B467-4F57-A8C2-4AA32A5FC904}" srcOrd="0" destOrd="0" presId="urn:microsoft.com/office/officeart/2008/layout/RadialCluster"/>
    <dgm:cxn modelId="{547D8AE0-CA9B-487E-B265-0150DADA74ED}" type="presParOf" srcId="{7BC12FDD-B467-4F57-A8C2-4AA32A5FC904}" destId="{D73E2AA8-3E3D-499A-934F-99A86B552DBB}" srcOrd="0" destOrd="0" presId="urn:microsoft.com/office/officeart/2008/layout/RadialCluster"/>
    <dgm:cxn modelId="{E124CF73-87A9-43A6-91D5-23F3A2942D44}" type="presParOf" srcId="{7BC12FDD-B467-4F57-A8C2-4AA32A5FC904}" destId="{363DCCC6-68A6-43AF-BF01-57773A83F0A8}" srcOrd="1" destOrd="0" presId="urn:microsoft.com/office/officeart/2008/layout/RadialCluster"/>
    <dgm:cxn modelId="{D3449B9B-02B3-47A8-897B-9E8D788C6745}" type="presParOf" srcId="{7BC12FDD-B467-4F57-A8C2-4AA32A5FC904}" destId="{4FE75B09-AD71-4AA1-9E09-CDA8C04848B0}" srcOrd="2" destOrd="0" presId="urn:microsoft.com/office/officeart/2008/layout/RadialCluster"/>
    <dgm:cxn modelId="{C71C1609-32A0-43F0-A5A6-7DCD7FC398E0}" type="presParOf" srcId="{7BC12FDD-B467-4F57-A8C2-4AA32A5FC904}" destId="{129A522B-F41A-45F6-99F4-59814D48711C}" srcOrd="3" destOrd="0" presId="urn:microsoft.com/office/officeart/2008/layout/RadialCluster"/>
    <dgm:cxn modelId="{27ECA5A3-496E-4559-A4A5-B39B8D5E315C}" type="presParOf" srcId="{7BC12FDD-B467-4F57-A8C2-4AA32A5FC904}" destId="{BFFBAA5D-3007-4AD3-9B4D-D79512034724}" srcOrd="4" destOrd="0" presId="urn:microsoft.com/office/officeart/2008/layout/RadialCluster"/>
    <dgm:cxn modelId="{D0C60924-3EBE-41CE-813B-71CF87BE79A3}" type="presParOf" srcId="{7BC12FDD-B467-4F57-A8C2-4AA32A5FC904}" destId="{023F29DB-61B0-4CED-B383-95CA38774377}" srcOrd="5" destOrd="0" presId="urn:microsoft.com/office/officeart/2008/layout/RadialCluster"/>
    <dgm:cxn modelId="{9CD53B06-CC10-4385-8FFB-FA442E257BC2}" type="presParOf" srcId="{7BC12FDD-B467-4F57-A8C2-4AA32A5FC904}" destId="{24FAA05D-CC3B-4015-AA4E-4EAE27F34FAF}" srcOrd="6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B546A26-0BBC-47E8-9BC9-8179A7C1F9EB}">
      <dsp:nvSpPr>
        <dsp:cNvPr id="0" name=""/>
        <dsp:cNvSpPr/>
      </dsp:nvSpPr>
      <dsp:spPr>
        <a:xfrm>
          <a:off x="1768" y="992827"/>
          <a:ext cx="2343931" cy="2343931"/>
        </a:xfrm>
        <a:prstGeom prst="ellipse">
          <a:avLst/>
        </a:prstGeom>
        <a:solidFill>
          <a:srgbClr val="44546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 err="1"/>
            <a:t>project.json</a:t>
          </a:r>
          <a:endParaRPr lang="en-US" sz="2400" b="1" kern="1200" dirty="0"/>
        </a:p>
      </dsp:txBody>
      <dsp:txXfrm>
        <a:off x="345029" y="1336088"/>
        <a:ext cx="1657409" cy="1657409"/>
      </dsp:txXfrm>
    </dsp:sp>
    <dsp:sp modelId="{1A0FD3C5-B45A-49A4-896A-98D5FE2C4822}">
      <dsp:nvSpPr>
        <dsp:cNvPr id="0" name=""/>
        <dsp:cNvSpPr/>
      </dsp:nvSpPr>
      <dsp:spPr>
        <a:xfrm>
          <a:off x="2536026" y="1495928"/>
          <a:ext cx="1359480" cy="1359480"/>
        </a:xfrm>
        <a:prstGeom prst="mathPlus">
          <a:avLst/>
        </a:prstGeom>
        <a:solidFill>
          <a:schemeClr val="accent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100" kern="1200"/>
        </a:p>
      </dsp:txBody>
      <dsp:txXfrm>
        <a:off x="2716225" y="2015793"/>
        <a:ext cx="999082" cy="319750"/>
      </dsp:txXfrm>
    </dsp:sp>
    <dsp:sp modelId="{36B6F39D-2DB2-485A-8703-C84E2A6E3B7B}">
      <dsp:nvSpPr>
        <dsp:cNvPr id="0" name=""/>
        <dsp:cNvSpPr/>
      </dsp:nvSpPr>
      <dsp:spPr>
        <a:xfrm>
          <a:off x="4085834" y="1003703"/>
          <a:ext cx="2343931" cy="2343931"/>
        </a:xfrm>
        <a:prstGeom prst="ellipse">
          <a:avLst/>
        </a:prstGeom>
        <a:solidFill>
          <a:srgbClr val="44546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/>
            <a:t>*.</a:t>
          </a:r>
          <a:r>
            <a:rPr lang="en-US" sz="2800" b="1" kern="1200" dirty="0" err="1"/>
            <a:t>xproj</a:t>
          </a:r>
          <a:endParaRPr lang="en-US" sz="2800" b="1" kern="1200" dirty="0"/>
        </a:p>
      </dsp:txBody>
      <dsp:txXfrm>
        <a:off x="4429095" y="1346964"/>
        <a:ext cx="1657409" cy="1657409"/>
      </dsp:txXfrm>
    </dsp:sp>
    <dsp:sp modelId="{C4549494-F121-4B7E-B687-2A44DFF934D5}">
      <dsp:nvSpPr>
        <dsp:cNvPr id="0" name=""/>
        <dsp:cNvSpPr/>
      </dsp:nvSpPr>
      <dsp:spPr>
        <a:xfrm>
          <a:off x="6620092" y="1495928"/>
          <a:ext cx="1359480" cy="1359480"/>
        </a:xfrm>
        <a:prstGeom prst="stripedRightArrow">
          <a:avLst/>
        </a:prstGeom>
        <a:solidFill>
          <a:schemeClr val="accent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1-way</a:t>
          </a:r>
        </a:p>
      </dsp:txBody>
      <dsp:txXfrm>
        <a:off x="6832511" y="1835798"/>
        <a:ext cx="807191" cy="679740"/>
      </dsp:txXfrm>
    </dsp:sp>
    <dsp:sp modelId="{3451C7AD-B4BD-431B-A31D-8CD43856EC6F}">
      <dsp:nvSpPr>
        <dsp:cNvPr id="0" name=""/>
        <dsp:cNvSpPr/>
      </dsp:nvSpPr>
      <dsp:spPr>
        <a:xfrm>
          <a:off x="8169900" y="1003703"/>
          <a:ext cx="2343931" cy="2343931"/>
        </a:xfrm>
        <a:prstGeom prst="ellipse">
          <a:avLst/>
        </a:prstGeom>
        <a:solidFill>
          <a:srgbClr val="44546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/>
            <a:t>*.</a:t>
          </a:r>
          <a:r>
            <a:rPr lang="en-US" sz="2800" b="1" kern="1200" dirty="0" err="1"/>
            <a:t>csproj</a:t>
          </a:r>
          <a:endParaRPr lang="en-US" sz="2800" b="1" kern="1200" dirty="0"/>
        </a:p>
      </dsp:txBody>
      <dsp:txXfrm>
        <a:off x="8513161" y="1346964"/>
        <a:ext cx="1657409" cy="165740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3E2AA8-3E3D-499A-934F-99A86B552DBB}">
      <dsp:nvSpPr>
        <dsp:cNvPr id="0" name=""/>
        <dsp:cNvSpPr/>
      </dsp:nvSpPr>
      <dsp:spPr>
        <a:xfrm>
          <a:off x="3402518" y="2659077"/>
          <a:ext cx="1322962" cy="134934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 err="1"/>
            <a:t>NuGet</a:t>
          </a:r>
          <a:r>
            <a:rPr lang="en-US" sz="3000" kern="1200" dirty="0"/>
            <a:t> Cache</a:t>
          </a:r>
        </a:p>
      </dsp:txBody>
      <dsp:txXfrm>
        <a:off x="3467100" y="2723659"/>
        <a:ext cx="1193798" cy="1220181"/>
      </dsp:txXfrm>
    </dsp:sp>
    <dsp:sp modelId="{363DCCC6-68A6-43AF-BF01-57773A83F0A8}">
      <dsp:nvSpPr>
        <dsp:cNvPr id="0" name=""/>
        <dsp:cNvSpPr/>
      </dsp:nvSpPr>
      <dsp:spPr>
        <a:xfrm rot="16200000">
          <a:off x="3424791" y="2019868"/>
          <a:ext cx="1278417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278417" y="0"/>
              </a:lnTo>
            </a:path>
          </a:pathLst>
        </a:custGeom>
        <a:noFill/>
        <a:ln w="4445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FE75B09-AD71-4AA1-9E09-CDA8C04848B0}">
      <dsp:nvSpPr>
        <dsp:cNvPr id="0" name=""/>
        <dsp:cNvSpPr/>
      </dsp:nvSpPr>
      <dsp:spPr>
        <a:xfrm>
          <a:off x="3519423" y="291507"/>
          <a:ext cx="1089152" cy="108915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260" tIns="48260" rIns="48260" bIns="4826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ASP.NET Core App</a:t>
          </a:r>
        </a:p>
      </dsp:txBody>
      <dsp:txXfrm>
        <a:off x="3572591" y="344675"/>
        <a:ext cx="982816" cy="982816"/>
      </dsp:txXfrm>
    </dsp:sp>
    <dsp:sp modelId="{129A522B-F41A-45F6-99F4-59814D48711C}">
      <dsp:nvSpPr>
        <dsp:cNvPr id="0" name=""/>
        <dsp:cNvSpPr/>
      </dsp:nvSpPr>
      <dsp:spPr>
        <a:xfrm rot="1800000">
          <a:off x="4651457" y="3991914"/>
          <a:ext cx="1105032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105032" y="0"/>
              </a:lnTo>
            </a:path>
          </a:pathLst>
        </a:custGeom>
        <a:noFill/>
        <a:ln w="4445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FFBAA5D-3007-4AD3-9B4D-D79512034724}">
      <dsp:nvSpPr>
        <dsp:cNvPr id="0" name=""/>
        <dsp:cNvSpPr/>
      </dsp:nvSpPr>
      <dsp:spPr>
        <a:xfrm>
          <a:off x="5682466" y="4038007"/>
          <a:ext cx="1089152" cy="108915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260" tIns="48260" rIns="48260" bIns="4826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ASP.NET Core App</a:t>
          </a:r>
        </a:p>
      </dsp:txBody>
      <dsp:txXfrm>
        <a:off x="5735634" y="4091175"/>
        <a:ext cx="982816" cy="982816"/>
      </dsp:txXfrm>
    </dsp:sp>
    <dsp:sp modelId="{023F29DB-61B0-4CED-B383-95CA38774377}">
      <dsp:nvSpPr>
        <dsp:cNvPr id="0" name=""/>
        <dsp:cNvSpPr/>
      </dsp:nvSpPr>
      <dsp:spPr>
        <a:xfrm rot="9000000">
          <a:off x="2371510" y="3991914"/>
          <a:ext cx="1105032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105032" y="0"/>
              </a:lnTo>
            </a:path>
          </a:pathLst>
        </a:custGeom>
        <a:noFill/>
        <a:ln w="4445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4FAA05D-CC3B-4015-AA4E-4EAE27F34FAF}">
      <dsp:nvSpPr>
        <dsp:cNvPr id="0" name=""/>
        <dsp:cNvSpPr/>
      </dsp:nvSpPr>
      <dsp:spPr>
        <a:xfrm>
          <a:off x="1356381" y="4038007"/>
          <a:ext cx="1089152" cy="108915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260" tIns="48260" rIns="48260" bIns="4826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ASP.NET Core App</a:t>
          </a:r>
        </a:p>
      </dsp:txBody>
      <dsp:txXfrm>
        <a:off x="1409549" y="4091175"/>
        <a:ext cx="982816" cy="98281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equation1">
  <dgm:title val=""/>
  <dgm:desc val=""/>
  <dgm:catLst>
    <dgm:cat type="relationship" pri="17000"/>
    <dgm:cat type="process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choose name="Name0">
      <dgm:if name="Name1" func="var" arg="dir" op="equ" val="norm">
        <dgm:alg type="lin">
          <dgm:param type="fallback" val="2D"/>
        </dgm:alg>
      </dgm:if>
      <dgm:else name="Name2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fact="0.58"/>
      <dgm:constr type="primFontSz" for="ch" ptType="node" op="equ" val="65"/>
      <dgm:constr type="primFontSz" for="ch" ptType="sibTrans" op="equ" val="55"/>
      <dgm:constr type="primFontSz" for="ch" ptType="sibTrans" refType="primFontSz" refFor="ch" refPtType="node" op="lte" fact="0.8"/>
      <dgm:constr type="w" for="ch" forName="spacerL" refType="w" refFor="ch" refPtType="sibTrans" fact="0.14"/>
      <dgm:constr type="w" for="ch" forName="spacerR" refType="w" refFor="ch" refPtType="sibTrans" fact="0.14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pacerL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ibTrans">
          <dgm:alg type="tx"/>
          <dgm:choose name="Name3">
            <dgm:if name="Name4" axis="followSib" ptType="sibTrans" func="cnt" op="equ" val="0">
              <dgm:shape xmlns:r="http://schemas.openxmlformats.org/officeDocument/2006/relationships" type="mathEqual" r:blip="">
                <dgm:adjLst/>
              </dgm:shape>
            </dgm:if>
            <dgm:else name="Name5">
              <dgm:shape xmlns:r="http://schemas.openxmlformats.org/officeDocument/2006/relationships" type="mathPlus" r:blip="">
                <dgm:adjLst/>
              </dgm:shape>
            </dgm:else>
          </dgm:choose>
          <dgm:presOf axis="self"/>
          <dgm:constrLst>
            <dgm:constr type="h" refType="w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  <dgm:layoutNode name="spacerR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87D1B5-D667-42F5-9E38-2FD202ABDFA0}" type="datetimeFigureOut">
              <a:rPr lang="en-US" smtClean="0"/>
              <a:t>1/8/2018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A87904-88DE-4022-A424-ACD2E6FC17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9940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7064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Target .NET Framework 4.6.1+ as</a:t>
            </a:r>
            <a:r>
              <a:rPr lang="en-US" baseline="0" dirty="0"/>
              <a:t> long as possible before switching to .NET Core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Missing APIs available in .NET 4.6.1</a:t>
            </a:r>
          </a:p>
          <a:p>
            <a:pPr marL="171450" indent="-171450">
              <a:buFontTx/>
              <a:buChar char="-"/>
            </a:pPr>
            <a:endParaRPr lang="en-US" baseline="0" dirty="0"/>
          </a:p>
          <a:p>
            <a:pPr marL="0" indent="0">
              <a:buFontTx/>
              <a:buNone/>
            </a:pPr>
            <a:r>
              <a:rPr lang="en-US" baseline="0" dirty="0"/>
              <a:t>.NET Standard 2.0 introduces ~20k new APIs (e.g., </a:t>
            </a:r>
            <a:r>
              <a:rPr lang="en-US" baseline="0" dirty="0" err="1"/>
              <a:t>DataTable</a:t>
            </a:r>
            <a:r>
              <a:rPr lang="en-US" baseline="0" dirty="0"/>
              <a:t>, </a:t>
            </a:r>
            <a:r>
              <a:rPr lang="en-US" baseline="0" dirty="0" err="1"/>
              <a:t>DataSet</a:t>
            </a:r>
            <a:r>
              <a:rPr lang="en-US" baseline="0" dirty="0"/>
              <a:t>)</a:t>
            </a:r>
          </a:p>
          <a:p>
            <a:pPr marL="0" indent="0">
              <a:buFontTx/>
              <a:buNone/>
            </a:pPr>
            <a:r>
              <a:rPr lang="en-US" baseline="0" dirty="0"/>
              <a:t>.NET Core 2.0 implements .NET Standard 2.0</a:t>
            </a:r>
          </a:p>
          <a:p>
            <a:pPr marL="0" indent="0">
              <a:buFontTx/>
              <a:buNone/>
            </a:pPr>
            <a:r>
              <a:rPr lang="en-US" baseline="0" dirty="0"/>
              <a:t>	</a:t>
            </a:r>
            <a:r>
              <a:rPr lang="en-US" baseline="0"/>
              <a:t>- ~5k </a:t>
            </a:r>
            <a:r>
              <a:rPr lang="en-US" baseline="0" dirty="0"/>
              <a:t>more APIs in .NET Core 2.0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A87904-88DE-4022-A424-ACD2E6FC175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281003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9359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7826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0337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i="1" dirty="0" err="1"/>
              <a:t>ConfigureContainer</a:t>
            </a:r>
            <a:r>
              <a:rPr lang="en-US" b="1" i="1" dirty="0"/>
              <a:t> </a:t>
            </a:r>
            <a:r>
              <a:rPr lang="en-US" b="0" i="0" dirty="0"/>
              <a:t>called after </a:t>
            </a:r>
            <a:r>
              <a:rPr lang="en-US" b="1" i="1" dirty="0" err="1"/>
              <a:t>ConfigureServices</a:t>
            </a:r>
            <a:r>
              <a:rPr lang="en-US" b="0" i="0" dirty="0"/>
              <a:t>, so things registered here override things registered in </a:t>
            </a:r>
            <a:r>
              <a:rPr lang="en-US" b="1" i="1" dirty="0" err="1"/>
              <a:t>ConfigureServices</a:t>
            </a:r>
            <a:endParaRPr lang="en-US" b="1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1363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3472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0367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718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439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i="1" dirty="0"/>
              <a:t>_config[“</a:t>
            </a:r>
            <a:r>
              <a:rPr lang="en-US" b="1" i="1" dirty="0" err="1"/>
              <a:t>AttendeeInfo:FirstName</a:t>
            </a:r>
            <a:r>
              <a:rPr lang="en-US" b="1" i="1" dirty="0"/>
              <a:t>”]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 </a:t>
            </a:r>
            <a:r>
              <a:rPr lang="en-US" dirty="0"/>
              <a:t>alternative syntax to retrieve string</a:t>
            </a:r>
          </a:p>
          <a:p>
            <a:endParaRPr lang="en-US" dirty="0"/>
          </a:p>
          <a:p>
            <a:r>
              <a:rPr lang="en-US" b="1" i="1" dirty="0"/>
              <a:t>_</a:t>
            </a:r>
            <a:r>
              <a:rPr lang="en-US" b="1" i="1" dirty="0" err="1"/>
              <a:t>config.GetValue</a:t>
            </a:r>
            <a:r>
              <a:rPr lang="en-US" b="1" i="1" dirty="0"/>
              <a:t>&lt;</a:t>
            </a:r>
            <a:r>
              <a:rPr lang="en-US" b="1" i="1" dirty="0" err="1"/>
              <a:t>int</a:t>
            </a:r>
            <a:r>
              <a:rPr lang="en-US" b="1" i="1" dirty="0"/>
              <a:t>&gt;(“</a:t>
            </a:r>
            <a:r>
              <a:rPr lang="en-US" b="1" i="1" dirty="0" err="1"/>
              <a:t>AttendeeInfo:Age</a:t>
            </a:r>
            <a:r>
              <a:rPr lang="en-US" b="1" i="1" dirty="0"/>
              <a:t>”)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 get age and convert to </a:t>
            </a:r>
            <a:r>
              <a:rPr lang="en-US" dirty="0" err="1">
                <a:sym typeface="Wingdings" panose="05000000000000000000" pitchFamily="2" charset="2"/>
              </a:rPr>
              <a:t>int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0440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58598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89383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</a:t>
            </a:r>
            <a:r>
              <a:rPr lang="en-US" dirty="0" err="1"/>
              <a:t>repositories.config</a:t>
            </a:r>
            <a:r>
              <a:rPr lang="en-US" dirty="0"/>
              <a:t> goes away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57517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Assume</a:t>
            </a:r>
            <a:r>
              <a:rPr lang="en-US" baseline="0" dirty="0"/>
              <a:t> this is the CI server</a:t>
            </a:r>
          </a:p>
          <a:p>
            <a:pPr marL="628650" lvl="1" indent="-171450">
              <a:buFontTx/>
              <a:buChar char="-"/>
            </a:pPr>
            <a:r>
              <a:rPr lang="en-US" baseline="0" dirty="0"/>
              <a:t>Per user package cache (service account </a:t>
            </a:r>
            <a:r>
              <a:rPr lang="en-US" baseline="0"/>
              <a:t>runs builds)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19986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10176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- Content files not supported in ASP.NET Core projects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22548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49377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29636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Bundler</a:t>
            </a:r>
            <a:r>
              <a:rPr lang="en-US" baseline="0" dirty="0"/>
              <a:t> &amp; </a:t>
            </a:r>
            <a:r>
              <a:rPr lang="en-US" baseline="0" dirty="0" err="1"/>
              <a:t>Minifier</a:t>
            </a:r>
            <a:r>
              <a:rPr lang="en-US" baseline="0" dirty="0"/>
              <a:t> added to Preview 2 Tooling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Uses a .NET Core port of </a:t>
            </a:r>
            <a:r>
              <a:rPr lang="en-US" baseline="0" dirty="0" err="1"/>
              <a:t>AjaxMin</a:t>
            </a:r>
            <a:r>
              <a:rPr lang="en-US" baseline="0" dirty="0"/>
              <a:t> for </a:t>
            </a:r>
            <a:r>
              <a:rPr lang="en-US" baseline="0"/>
              <a:t>minification, </a:t>
            </a:r>
            <a:r>
              <a:rPr lang="en-US" baseline="0" dirty="0"/>
              <a:t>called </a:t>
            </a:r>
            <a:r>
              <a:rPr lang="en-US" baseline="0" dirty="0" err="1"/>
              <a:t>NUglify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80813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b="1" dirty="0"/>
              <a:t>Reasons for Gulp Replacement:</a:t>
            </a:r>
          </a:p>
          <a:p>
            <a:pPr marL="171450" indent="-171450">
              <a:buFontTx/>
              <a:buChar char="-"/>
            </a:pPr>
            <a:r>
              <a:rPr lang="en-US" dirty="0"/>
              <a:t>Publishing was taking a lon</a:t>
            </a:r>
            <a:r>
              <a:rPr lang="en-US" baseline="0" dirty="0"/>
              <a:t>g time w/ Gulp &amp; </a:t>
            </a:r>
            <a:r>
              <a:rPr lang="en-US" baseline="0" dirty="0" err="1"/>
              <a:t>npm</a:t>
            </a:r>
            <a:endParaRPr lang="en-US" baseline="0" dirty="0"/>
          </a:p>
          <a:p>
            <a:pPr marL="628650" lvl="1" indent="-171450">
              <a:buFontTx/>
              <a:buChar char="-"/>
            </a:pPr>
            <a:r>
              <a:rPr lang="en-US" baseline="0" dirty="0" err="1"/>
              <a:t>npm</a:t>
            </a:r>
            <a:r>
              <a:rPr lang="en-US" baseline="0" dirty="0"/>
              <a:t> had to install all of its packages</a:t>
            </a:r>
          </a:p>
          <a:p>
            <a:pPr marL="171450" lvl="0" indent="-171450">
              <a:buFontTx/>
              <a:buChar char="-"/>
            </a:pPr>
            <a:r>
              <a:rPr lang="en-US" baseline="0" dirty="0"/>
              <a:t>There were already enough new concepts in ASP.NET Core</a:t>
            </a:r>
          </a:p>
          <a:p>
            <a:pPr marL="171450" lvl="0" indent="-171450">
              <a:buFontTx/>
              <a:buChar char="-"/>
            </a:pPr>
            <a:r>
              <a:rPr lang="en-US" baseline="0" dirty="0"/>
              <a:t>Many customers don’t like having </a:t>
            </a:r>
            <a:r>
              <a:rPr lang="en-US" i="1" baseline="0" dirty="0" err="1"/>
              <a:t>node_modules</a:t>
            </a:r>
            <a:r>
              <a:rPr lang="en-US" baseline="0" dirty="0"/>
              <a:t> in their project</a:t>
            </a:r>
          </a:p>
          <a:p>
            <a:pPr marL="628650" lvl="1" indent="-171450">
              <a:buFontTx/>
              <a:buChar char="-"/>
            </a:pPr>
            <a:r>
              <a:rPr lang="en-US" baseline="0" dirty="0"/>
              <a:t>~1,500 files in </a:t>
            </a:r>
            <a:r>
              <a:rPr lang="en-US" i="1" baseline="0" dirty="0" err="1"/>
              <a:t>node_modules</a:t>
            </a:r>
            <a:r>
              <a:rPr lang="en-US" i="1" baseline="0" dirty="0"/>
              <a:t> </a:t>
            </a:r>
            <a:r>
              <a:rPr lang="en-US" i="0" baseline="0" dirty="0"/>
              <a:t>folder</a:t>
            </a:r>
          </a:p>
          <a:p>
            <a:pPr marL="171450" lvl="0" indent="-171450">
              <a:buFontTx/>
              <a:buChar char="-"/>
            </a:pPr>
            <a:r>
              <a:rPr lang="en-US" i="0" baseline="0" dirty="0"/>
              <a:t>File </a:t>
            </a:r>
            <a:r>
              <a:rPr lang="en-US" i="0" baseline="0" dirty="0">
                <a:sym typeface="Wingdings" panose="05000000000000000000" pitchFamily="2" charset="2"/>
              </a:rPr>
              <a:t> New  Project was quicker w/o </a:t>
            </a:r>
            <a:r>
              <a:rPr lang="en-US" i="0" baseline="0" dirty="0" err="1">
                <a:sym typeface="Wingdings" panose="05000000000000000000" pitchFamily="2" charset="2"/>
              </a:rPr>
              <a:t>npm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24292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A87904-88DE-4022-A424-ACD2E6FC175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666816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ASP.NET introduced in 2002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Best candidate for ASP.NET Core = MVC or Web API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96193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6673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b="1" u="sng" dirty="0"/>
              <a:t>.NET Framework Debugging</a:t>
            </a:r>
          </a:p>
          <a:p>
            <a:pPr marL="228600" indent="-228600">
              <a:buFontTx/>
              <a:buAutoNum type="arabicPeriod"/>
            </a:pPr>
            <a:r>
              <a:rPr lang="en-US" b="0" i="0" u="none" dirty="0"/>
              <a:t>App must be 64-bit</a:t>
            </a:r>
          </a:p>
          <a:p>
            <a:pPr marL="228600" indent="-228600">
              <a:buFontTx/>
              <a:buAutoNum type="arabicPeriod"/>
            </a:pPr>
            <a:r>
              <a:rPr lang="en-US" b="0" i="0" u="none" dirty="0"/>
              <a:t>App must </a:t>
            </a:r>
            <a:r>
              <a:rPr lang="en-US" b="0" i="0" u="none"/>
              <a:t>use portable PDBs</a:t>
            </a:r>
            <a:endParaRPr lang="en-US" b="0" i="0" u="none" dirty="0"/>
          </a:p>
          <a:p>
            <a:pPr marL="228600" indent="-228600">
              <a:buFontTx/>
              <a:buAutoNum type="arabicPeriod"/>
            </a:pPr>
            <a:endParaRPr lang="en-US" b="0" i="0" u="none" dirty="0"/>
          </a:p>
          <a:p>
            <a:pPr marL="0" indent="0">
              <a:buFontTx/>
              <a:buNone/>
            </a:pPr>
            <a:r>
              <a:rPr lang="en-US" b="1" u="sng" dirty="0"/>
              <a:t>.NET Core App Deployment Options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dirty="0"/>
              <a:t>Framework-dependent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dirty="0"/>
              <a:t>Self-contained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IIS</a:t>
            </a:r>
            <a:r>
              <a:rPr lang="en-US" baseline="0" dirty="0"/>
              <a:t> reverse proxies HTTP to Kestrel</a:t>
            </a:r>
          </a:p>
          <a:p>
            <a:pPr marL="628650" lvl="1" indent="-171450">
              <a:buFontTx/>
              <a:buChar char="-"/>
            </a:pPr>
            <a:r>
              <a:rPr lang="en-US" baseline="0" dirty="0"/>
              <a:t>Kestrel doesn’t provide port 80/443 forwarding</a:t>
            </a:r>
          </a:p>
          <a:p>
            <a:pPr marL="628650" lvl="1" indent="-171450">
              <a:buFontTx/>
              <a:buChar char="-"/>
            </a:pPr>
            <a:r>
              <a:rPr lang="en-US" baseline="0" dirty="0"/>
              <a:t>Treat Kestrel just as your app server; not yet blessed as public-facing edge server</a:t>
            </a: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HttpSys</a:t>
            </a:r>
            <a:endParaRPr lang="en-US" dirty="0"/>
          </a:p>
          <a:p>
            <a:pPr marL="628650" lvl="1" indent="-171450">
              <a:buFontTx/>
              <a:buChar char="-"/>
            </a:pPr>
            <a:r>
              <a:rPr lang="en-US" dirty="0"/>
              <a:t>Supports some Windows-specific</a:t>
            </a:r>
            <a:r>
              <a:rPr lang="en-US" baseline="0" dirty="0"/>
              <a:t> features that Kestrel does not (e.g., Windows </a:t>
            </a:r>
            <a:r>
              <a:rPr lang="en-US" baseline="0" dirty="0" err="1"/>
              <a:t>auth</a:t>
            </a:r>
            <a:r>
              <a:rPr lang="en-US" baseline="0" dirty="0"/>
              <a:t>)</a:t>
            </a:r>
            <a:endParaRPr lang="en-US" dirty="0"/>
          </a:p>
          <a:p>
            <a:pPr marL="628650" lvl="1" indent="-171450">
              <a:buFontTx/>
              <a:buChar char="-"/>
            </a:pPr>
            <a:r>
              <a:rPr lang="en-US" dirty="0"/>
              <a:t>Use if you want to host a service in your own process, and you don’t want to use</a:t>
            </a:r>
            <a:r>
              <a:rPr lang="en-US" baseline="0" dirty="0"/>
              <a:t> IIS, but you still need Windows </a:t>
            </a:r>
            <a:r>
              <a:rPr lang="en-US" baseline="0" dirty="0" err="1"/>
              <a:t>auth</a:t>
            </a:r>
            <a:endParaRPr lang="en-US" baseline="0" dirty="0"/>
          </a:p>
          <a:p>
            <a:pPr marL="628650" lvl="1" indent="-171450">
              <a:buFontTx/>
              <a:buChar char="-"/>
            </a:pPr>
            <a:r>
              <a:rPr lang="en-US" baseline="0" dirty="0"/>
              <a:t>You can host multiple domains on the same port &amp; IP (this is how IIS does it)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A87904-88DE-4022-A424-ACD2E6FC175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935701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b="1" u="sng" dirty="0"/>
              <a:t>Containers</a:t>
            </a:r>
          </a:p>
          <a:p>
            <a:pPr marL="171450" indent="-171450">
              <a:buFontTx/>
              <a:buChar char="-"/>
            </a:pPr>
            <a:r>
              <a:rPr lang="en-US" dirty="0"/>
              <a:t>No machine-wide installation</a:t>
            </a:r>
          </a:p>
          <a:p>
            <a:pPr marL="171450" indent="-171450">
              <a:buFontTx/>
              <a:buChar char="-"/>
            </a:pPr>
            <a:r>
              <a:rPr lang="en-US" dirty="0"/>
              <a:t>App isolated</a:t>
            </a:r>
            <a:r>
              <a:rPr lang="en-US" baseline="0" dirty="0"/>
              <a:t> from machine-level patches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8057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A87904-88DE-4022-A424-ACD2E6FC1751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3955142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697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165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VS 2017 CSPROJ projects </a:t>
            </a:r>
            <a:r>
              <a:rPr lang="en-US" b="1" u="sng" dirty="0"/>
              <a:t>NOT</a:t>
            </a:r>
            <a:r>
              <a:rPr lang="en-US" dirty="0"/>
              <a:t> supported</a:t>
            </a:r>
          </a:p>
          <a:p>
            <a:endParaRPr lang="en-US" dirty="0"/>
          </a:p>
          <a:p>
            <a:r>
              <a:rPr lang="en-US" dirty="0" err="1"/>
              <a:t>NuGet</a:t>
            </a:r>
            <a:r>
              <a:rPr lang="en-US" dirty="0"/>
              <a:t> &amp; </a:t>
            </a:r>
            <a:r>
              <a:rPr lang="en-US" dirty="0" err="1"/>
              <a:t>Paket</a:t>
            </a:r>
            <a:r>
              <a:rPr lang="en-US" dirty="0"/>
              <a:t> supported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A87904-88DE-4022-A424-ACD2E6FC175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427353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emf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1/8/2018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6490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1/8/2018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2843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1/8/2018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8555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Walkin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269239" y="2077800"/>
            <a:ext cx="6274974" cy="2696029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ltGray">
          <a:xfrm>
            <a:off x="448213" y="6092098"/>
            <a:ext cx="1421436" cy="300619"/>
          </a:xfrm>
          <a:prstGeom prst="rect">
            <a:avLst/>
          </a:prstGeom>
        </p:spPr>
      </p:pic>
      <p:grpSp>
        <p:nvGrpSpPr>
          <p:cNvPr id="11" name="Group 10"/>
          <p:cNvGrpSpPr/>
          <p:nvPr userDrawn="1"/>
        </p:nvGrpSpPr>
        <p:grpSpPr bwMode="white">
          <a:xfrm>
            <a:off x="232220" y="2077801"/>
            <a:ext cx="5083026" cy="1591899"/>
            <a:chOff x="305456" y="2253658"/>
            <a:chExt cx="5184951" cy="1623589"/>
          </a:xfrm>
        </p:grpSpPr>
        <p:sp>
          <p:nvSpPr>
            <p:cNvPr id="3" name="TextBox 2"/>
            <p:cNvSpPr txBox="1"/>
            <p:nvPr userDrawn="1"/>
          </p:nvSpPr>
          <p:spPr bwMode="white">
            <a:xfrm>
              <a:off x="305456" y="2253658"/>
              <a:ext cx="5156271" cy="1318133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7056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dotnet</a:t>
              </a:r>
              <a:r>
                <a:rPr lang="en-US" sz="7056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Conf</a:t>
              </a:r>
              <a:endParaRPr lang="en-US" sz="7056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sp>
          <p:nvSpPr>
            <p:cNvPr id="10" name="TextBox 9"/>
            <p:cNvSpPr txBox="1"/>
            <p:nvPr userDrawn="1"/>
          </p:nvSpPr>
          <p:spPr bwMode="white">
            <a:xfrm>
              <a:off x="328316" y="3152130"/>
              <a:ext cx="5162091" cy="725117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2941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+mj-lt"/>
                  <a:cs typeface="Segoe UI Semibold" panose="020B0702040204020203" pitchFamily="34" charset="0"/>
                </a:rPr>
                <a:t>Virtual event</a:t>
              </a:r>
              <a:r>
                <a:rPr lang="en-US" sz="2941" baseline="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+mj-lt"/>
                  <a:cs typeface="Segoe UI Semibold" panose="020B0702040204020203" pitchFamily="34" charset="0"/>
                </a:rPr>
                <a:t>   June 7–9, 2016</a:t>
              </a:r>
              <a:endParaRPr lang="en-US" sz="294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endParaRPr>
            </a:p>
          </p:txBody>
        </p:sp>
        <p:cxnSp>
          <p:nvCxnSpPr>
            <p:cNvPr id="5" name="Straight Connector 4"/>
            <p:cNvCxnSpPr/>
            <p:nvPr userDrawn="1"/>
          </p:nvCxnSpPr>
          <p:spPr bwMode="white">
            <a:xfrm>
              <a:off x="2682596" y="3314384"/>
              <a:ext cx="0" cy="366430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716065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rgbClr val="1E1A20">
              <a:alpha val="75000"/>
            </a:srgb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13" rIns="0" bIns="45713" numCol="1" rtlCol="0" anchor="ctr" anchorCtr="0" compatLnSpc="1">
            <a:prstTxWarp prst="textNoShape">
              <a:avLst/>
            </a:prstTxWarp>
          </a:bodyPr>
          <a:lstStyle/>
          <a:p>
            <a:pPr algn="ctr" defTabSz="913927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4" y="6119147"/>
            <a:ext cx="1253377" cy="268786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 bwMode="black">
          <a:xfrm>
            <a:off x="269302" y="1646860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3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269302" y="3441247"/>
            <a:ext cx="7171337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6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48213" y="6092098"/>
            <a:ext cx="1421436" cy="300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0497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0" y="1189178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54" indent="0">
              <a:buNone/>
              <a:defRPr/>
            </a:lvl3pPr>
            <a:lvl4pPr marL="448107" indent="0">
              <a:buNone/>
              <a:defRPr/>
            </a:lvl4pPr>
            <a:lvl5pPr marL="672161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2235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0" y="1189178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54" indent="0">
              <a:buNone/>
              <a:defRPr/>
            </a:lvl3pPr>
            <a:lvl4pPr marL="448107" indent="0">
              <a:buNone/>
              <a:defRPr/>
            </a:lvl4pPr>
            <a:lvl5pPr marL="672161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17187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3523" cy="2052030"/>
          </a:xfrm>
        </p:spPr>
        <p:txBody>
          <a:bodyPr>
            <a:spAutoFit/>
          </a:bodyPr>
          <a:lstStyle>
            <a:lvl1pPr>
              <a:defRPr sz="392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301638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3523" cy="2052030"/>
          </a:xfrm>
        </p:spPr>
        <p:txBody>
          <a:bodyPr>
            <a:spAutoFit/>
          </a:bodyPr>
          <a:lstStyle>
            <a:lvl1pPr>
              <a:defRPr sz="392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258405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70826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/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/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34052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1/8/2018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27113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7"/>
            <a:ext cx="5378548" cy="1946751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7"/>
            <a:ext cx="5378548" cy="1946751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50157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7"/>
            <a:ext cx="5378548" cy="1946751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6"/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7"/>
            <a:ext cx="5378548" cy="1946751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6"/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49601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90470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1186357"/>
            <a:ext cx="8066548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1" y="3877277"/>
            <a:ext cx="8067822" cy="724246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6" spc="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4503781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1186357"/>
            <a:ext cx="8067822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619">
                      <a:schemeClr val="tx1"/>
                    </a:gs>
                    <a:gs pos="26549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6518206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1829089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9577462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Dar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1893778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2" y="1217195"/>
            <a:ext cx="5378548" cy="1973570"/>
          </a:xfrm>
        </p:spPr>
        <p:txBody>
          <a:bodyPr>
            <a:spAutoFit/>
          </a:bodyPr>
          <a:lstStyle>
            <a:lvl1pPr>
              <a:defRPr sz="646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7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6028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034787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1/8/2018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35355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209086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Dar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2377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5" tIns="45715" rIns="45715" bIns="4571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3"/>
            <a:ext cx="11653522" cy="1956973"/>
          </a:xfrm>
        </p:spPr>
        <p:txBody>
          <a:bodyPr/>
          <a:lstStyle>
            <a:lvl1pPr marL="0" indent="0">
              <a:buNone/>
              <a:defRPr sz="3234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661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2979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36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094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6706528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171617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59" tIns="143407" rIns="179259" bIns="143407" numCol="1" anchor="t" anchorCtr="0" compatLnSpc="1">
            <a:prstTxWarp prst="textNoShape">
              <a:avLst/>
            </a:prstTxWarp>
            <a:spAutoFit/>
          </a:bodyPr>
          <a:lstStyle/>
          <a:p>
            <a:pPr defTabSz="913748" eaLnBrk="0" hangingPunct="0"/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48213" y="470067"/>
            <a:ext cx="1421436" cy="300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1064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40" y="1189178"/>
            <a:ext cx="11653523" cy="2396047"/>
          </a:xfrm>
          <a:prstGeom prst="rect">
            <a:avLst/>
          </a:prstGeom>
        </p:spPr>
        <p:txBody>
          <a:bodyPr/>
          <a:lstStyle>
            <a:lvl1pPr marL="284735" indent="-284735">
              <a:buClr>
                <a:schemeClr val="tx1"/>
              </a:buClr>
              <a:buSzPct val="90000"/>
              <a:buFont typeface="Arial" pitchFamily="34" charset="0"/>
              <a:buChar char="•"/>
              <a:defRPr sz="3528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134" indent="-275401">
              <a:buClr>
                <a:schemeClr val="tx1"/>
              </a:buClr>
              <a:buSzPct val="90000"/>
              <a:buFont typeface="Arial" pitchFamily="34" charset="0"/>
              <a:buChar char="•"/>
              <a:defRPr sz="3136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4869" indent="-284735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8923" indent="-224054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2976" indent="-224054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6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39267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50-50 Right Photo Layout"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454010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/>
          <a:srcRect t="9142"/>
          <a:stretch/>
        </p:blipFill>
        <p:spPr>
          <a:xfrm>
            <a:off x="0" y="-66411"/>
            <a:ext cx="12192000" cy="6924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51837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1/8/2018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6115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1/8/2018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9812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1/8/2018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4614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1/8/2018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1573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1/8/2018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1627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1/8/2018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6629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C3160E-2579-4584-9765-DC1BA0B358F9}" type="datetimeFigureOut">
              <a:rPr lang="en-US" smtClean="0"/>
              <a:t>1/8/2018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95092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23" r:id="rId1"/>
    <p:sldLayoutId id="2147483824" r:id="rId2"/>
    <p:sldLayoutId id="2147483825" r:id="rId3"/>
    <p:sldLayoutId id="2147483826" r:id="rId4"/>
    <p:sldLayoutId id="2147483827" r:id="rId5"/>
    <p:sldLayoutId id="2147483828" r:id="rId6"/>
    <p:sldLayoutId id="2147483829" r:id="rId7"/>
    <p:sldLayoutId id="2147483830" r:id="rId8"/>
    <p:sldLayoutId id="2147483831" r:id="rId9"/>
    <p:sldLayoutId id="2147483832" r:id="rId10"/>
    <p:sldLayoutId id="214748383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2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12370901" y="-8231"/>
            <a:ext cx="936854" cy="5662635"/>
            <a:chOff x="12618968" y="-8396"/>
            <a:chExt cx="955640" cy="5775363"/>
          </a:xfrm>
        </p:grpSpPr>
        <p:grpSp>
          <p:nvGrpSpPr>
            <p:cNvPr id="26" name="Group 25"/>
            <p:cNvGrpSpPr/>
            <p:nvPr userDrawn="1"/>
          </p:nvGrpSpPr>
          <p:grpSpPr>
            <a:xfrm rot="5400000">
              <a:off x="11584221" y="1040743"/>
              <a:ext cx="2698730" cy="629236"/>
              <a:chOff x="1584344" y="4543426"/>
              <a:chExt cx="2698730" cy="629236"/>
            </a:xfrm>
          </p:grpSpPr>
          <p:sp>
            <p:nvSpPr>
              <p:cNvPr id="37" name="Rectangle 36"/>
              <p:cNvSpPr/>
              <p:nvPr userDrawn="1"/>
            </p:nvSpPr>
            <p:spPr bwMode="auto">
              <a:xfrm>
                <a:off x="1586734" y="4543428"/>
                <a:ext cx="869930" cy="28976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13927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Green</a:t>
                </a:r>
              </a:p>
              <a:p>
                <a:pPr algn="l" defTabSz="913927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49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16 G:124 B:16</a:t>
                </a:r>
                <a:endParaRPr lang="en-US" sz="49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1" name="Rectangle 40"/>
              <p:cNvSpPr/>
              <p:nvPr userDrawn="1"/>
            </p:nvSpPr>
            <p:spPr bwMode="auto">
              <a:xfrm>
                <a:off x="2505456" y="4543427"/>
                <a:ext cx="869930" cy="28976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13927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Orange</a:t>
                </a:r>
              </a:p>
              <a:p>
                <a:pPr algn="l" defTabSz="913927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49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216 G:59 B:1</a:t>
                </a:r>
                <a:endParaRPr lang="en-US" sz="49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2" name="Rectangle 41"/>
              <p:cNvSpPr/>
              <p:nvPr userDrawn="1"/>
            </p:nvSpPr>
            <p:spPr bwMode="auto">
              <a:xfrm>
                <a:off x="3413144" y="4543426"/>
                <a:ext cx="869930" cy="28976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R:0 G:120 B:215</a:t>
                </a:r>
              </a:p>
            </p:txBody>
          </p:sp>
          <p:sp>
            <p:nvSpPr>
              <p:cNvPr id="43" name="Rectangle 42"/>
              <p:cNvSpPr/>
              <p:nvPr userDrawn="1"/>
            </p:nvSpPr>
            <p:spPr bwMode="auto">
              <a:xfrm>
                <a:off x="2498744" y="4882896"/>
                <a:ext cx="869930" cy="289766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algn="l" defTabSz="913927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49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210 G:210 B:210</a:t>
                </a:r>
                <a:endParaRPr lang="en-US" sz="490" dirty="0">
                  <a:gradFill>
                    <a:gsLst>
                      <a:gs pos="37168">
                        <a:srgbClr val="292929"/>
                      </a:gs>
                      <a:gs pos="72000">
                        <a:srgbClr val="292929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4" name="Rectangle 43"/>
              <p:cNvSpPr/>
              <p:nvPr userDrawn="1"/>
            </p:nvSpPr>
            <p:spPr bwMode="auto">
              <a:xfrm>
                <a:off x="3413144" y="4882895"/>
                <a:ext cx="869930" cy="289766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Orange</a:t>
                </a:r>
              </a:p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G:140 B:0</a:t>
                </a:r>
              </a:p>
            </p:txBody>
          </p:sp>
          <p:sp>
            <p:nvSpPr>
              <p:cNvPr id="45" name="Rectangle 44"/>
              <p:cNvSpPr/>
              <p:nvPr userDrawn="1"/>
            </p:nvSpPr>
            <p:spPr bwMode="auto">
              <a:xfrm>
                <a:off x="1584344" y="4882896"/>
                <a:ext cx="869930" cy="28976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Yellow</a:t>
                </a:r>
              </a:p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G:185 B:0</a:t>
                </a:r>
              </a:p>
            </p:txBody>
          </p:sp>
        </p:grpSp>
        <p:sp>
          <p:nvSpPr>
            <p:cNvPr id="28" name="TextBox 27"/>
            <p:cNvSpPr txBox="1"/>
            <p:nvPr userDrawn="1"/>
          </p:nvSpPr>
          <p:spPr>
            <a:xfrm rot="5400000">
              <a:off x="12979639" y="256928"/>
              <a:ext cx="860293" cy="32964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14192" rtl="0" eaLnBrk="1" latinLnBrk="0" hangingPunct="1">
                <a:lnSpc>
                  <a:spcPct val="90000"/>
                </a:lnSpc>
                <a:spcAft>
                  <a:spcPts val="588"/>
                </a:spcAft>
              </a:pPr>
              <a:r>
                <a:rPr lang="en-US" sz="98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Main colors</a:t>
              </a:r>
            </a:p>
          </p:txBody>
        </p:sp>
        <p:sp>
          <p:nvSpPr>
            <p:cNvPr id="32" name="TextBox 31"/>
            <p:cNvSpPr txBox="1"/>
            <p:nvPr userDrawn="1"/>
          </p:nvSpPr>
          <p:spPr>
            <a:xfrm rot="5400000">
              <a:off x="11746692" y="4228746"/>
              <a:ext cx="2647253" cy="326834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14192" rtl="0" eaLnBrk="1" latinLnBrk="0" hangingPunct="1">
                <a:lnSpc>
                  <a:spcPct val="90000"/>
                </a:lnSpc>
                <a:spcAft>
                  <a:spcPts val="588"/>
                </a:spcAft>
              </a:pPr>
              <a:r>
                <a:rPr lang="en-US" sz="98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Secondary colors (use only when necessary)</a:t>
              </a:r>
            </a:p>
          </p:txBody>
        </p:sp>
        <p:sp>
          <p:nvSpPr>
            <p:cNvPr id="22" name="Rectangle 21"/>
            <p:cNvSpPr/>
            <p:nvPr userDrawn="1"/>
          </p:nvSpPr>
          <p:spPr bwMode="auto">
            <a:xfrm rot="5400000">
              <a:off x="12328888" y="5187119"/>
              <a:ext cx="869930" cy="289766"/>
            </a:xfrm>
            <a:prstGeom prst="rect">
              <a:avLst/>
            </a:prstGeom>
            <a:solidFill>
              <a:srgbClr val="A8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1392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Red</a:t>
              </a:r>
            </a:p>
            <a:p>
              <a:pPr algn="l" defTabSz="91392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49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168 G:0 B:0</a:t>
              </a:r>
              <a:endParaRPr lang="en-US" sz="49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" name="Rectangle 22"/>
            <p:cNvSpPr/>
            <p:nvPr userDrawn="1"/>
          </p:nvSpPr>
          <p:spPr bwMode="auto">
            <a:xfrm rot="5400000">
              <a:off x="12328888" y="3353997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1392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Light Blue</a:t>
              </a:r>
            </a:p>
            <a:p>
              <a:pPr algn="l" defTabSz="91392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R:16</a:t>
              </a:r>
              <a:r>
                <a:rPr lang="en-US" sz="49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 G:124 B:16</a:t>
              </a:r>
              <a:endParaRPr lang="en-US" sz="49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" name="Rectangle 23"/>
            <p:cNvSpPr/>
            <p:nvPr userDrawn="1"/>
          </p:nvSpPr>
          <p:spPr bwMode="auto">
            <a:xfrm rot="5400000">
              <a:off x="12328888" y="4272719"/>
              <a:ext cx="869930" cy="289766"/>
            </a:xfrm>
            <a:prstGeom prst="rect">
              <a:avLst/>
            </a:prstGeom>
            <a:solidFill>
              <a:srgbClr val="002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1392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Blue</a:t>
              </a:r>
            </a:p>
            <a:p>
              <a:pPr algn="l" defTabSz="91392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R0 G32 B80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606638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8" r:id="rId1"/>
    <p:sldLayoutId id="2147483849" r:id="rId2"/>
    <p:sldLayoutId id="2147483850" r:id="rId3"/>
    <p:sldLayoutId id="2147483851" r:id="rId4"/>
    <p:sldLayoutId id="2147483852" r:id="rId5"/>
    <p:sldLayoutId id="2147483853" r:id="rId6"/>
    <p:sldLayoutId id="2147483854" r:id="rId7"/>
    <p:sldLayoutId id="2147483855" r:id="rId8"/>
    <p:sldLayoutId id="2147483856" r:id="rId9"/>
    <p:sldLayoutId id="2147483857" r:id="rId10"/>
    <p:sldLayoutId id="2147483858" r:id="rId11"/>
    <p:sldLayoutId id="2147483859" r:id="rId12"/>
    <p:sldLayoutId id="2147483860" r:id="rId13"/>
    <p:sldLayoutId id="2147483861" r:id="rId14"/>
    <p:sldLayoutId id="2147483862" r:id="rId15"/>
    <p:sldLayoutId id="2147483863" r:id="rId16"/>
    <p:sldLayoutId id="2147483864" r:id="rId17"/>
    <p:sldLayoutId id="2147483865" r:id="rId18"/>
    <p:sldLayoutId id="2147483866" r:id="rId19"/>
    <p:sldLayoutId id="2147483867" r:id="rId20"/>
    <p:sldLayoutId id="2147483868" r:id="rId21"/>
    <p:sldLayoutId id="2147483869" r:id="rId22"/>
    <p:sldLayoutId id="2147483870" r:id="rId23"/>
    <p:sldLayoutId id="2147483871" r:id="rId24"/>
    <p:sldLayoutId id="2147483872" r:id="rId25"/>
  </p:sldLayoutIdLst>
  <p:transition>
    <p:fade/>
  </p:transition>
  <p:txStyles>
    <p:titleStyle>
      <a:lvl1pPr algn="l" defTabSz="914192" rtl="0" eaLnBrk="1" latinLnBrk="0" hangingPunct="1">
        <a:lnSpc>
          <a:spcPct val="90000"/>
        </a:lnSpc>
        <a:spcBef>
          <a:spcPct val="0"/>
        </a:spcBef>
        <a:buNone/>
        <a:defRPr lang="en-US" sz="4704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080" marR="0" indent="-33608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581" marR="0" indent="-23650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187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241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294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026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123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219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5315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09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192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28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383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479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257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9967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676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hyperlink" Target="http://bit.ly/2llzOPS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visualstudiogallery.msdn.microsoft.com/9ec27da7-e24b-4d56-8064-fd7e88ac1c40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lHxgyb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microsoft.com/office/2007/relationships/hdphoto" Target="../media/hdphoto3.wdp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icanhasdot.net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0526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958" y="1122363"/>
            <a:ext cx="9144000" cy="2387600"/>
          </a:xfrm>
          <a:solidFill>
            <a:srgbClr val="505050">
              <a:alpha val="75000"/>
            </a:srgbClr>
          </a:solidFill>
        </p:spPr>
        <p:txBody>
          <a:bodyPr anchor="ctr">
            <a:normAutofit/>
          </a:bodyPr>
          <a:lstStyle/>
          <a:p>
            <a:r>
              <a:rPr lang="en-US" sz="4800" b="1" dirty="0"/>
              <a:t>From Legacy MVC to Modern MVC</a:t>
            </a:r>
            <a:br>
              <a:rPr lang="en-US" sz="4900" b="1" dirty="0"/>
            </a:br>
            <a:r>
              <a:rPr lang="en-US" sz="4000" b="1" dirty="0"/>
              <a:t>An ASP.NET Core Migration Path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958" y="5201265"/>
            <a:ext cx="9144000" cy="1081547"/>
          </a:xfrm>
          <a:solidFill>
            <a:srgbClr val="505050">
              <a:alpha val="75000"/>
            </a:srgbClr>
          </a:solidFill>
        </p:spPr>
        <p:txBody>
          <a:bodyPr anchor="ctr">
            <a:normAutofit/>
          </a:bodyPr>
          <a:lstStyle/>
          <a:p>
            <a:pPr algn="l"/>
            <a:endParaRPr lang="en-US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3234" y="5270284"/>
            <a:ext cx="923546" cy="92354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613234" y="5270500"/>
            <a:ext cx="49448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b="1" dirty="0"/>
              <a:t>	</a:t>
            </a:r>
            <a:r>
              <a:rPr lang="en-US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Scott Addie</a:t>
            </a:r>
          </a:p>
          <a:p>
            <a:pPr lvl="1"/>
            <a:r>
              <a:rPr lang="en-US" b="1" dirty="0"/>
              <a:t>	</a:t>
            </a:r>
            <a:r>
              <a:rPr lang="en-US" sz="1600" b="1" dirty="0"/>
              <a:t>Senior Content Developer</a:t>
            </a:r>
          </a:p>
          <a:p>
            <a:pPr lvl="1"/>
            <a:r>
              <a:rPr lang="en-US" sz="1600" b="1" dirty="0"/>
              <a:t>	@</a:t>
            </a:r>
            <a:r>
              <a:rPr lang="en-US" sz="1600" b="1" dirty="0" err="1"/>
              <a:t>Scott_Addie</a:t>
            </a:r>
            <a:endParaRPr lang="en-US" sz="1600" b="1" dirty="0"/>
          </a:p>
        </p:txBody>
      </p:sp>
      <p:pic>
        <p:nvPicPr>
          <p:cNvPr id="10" name="MS logo white">
            <a:extLst>
              <a:ext uri="{FF2B5EF4-FFF2-40B4-BE49-F238E27FC236}">
                <a16:creationId xmlns:a16="http://schemas.microsoft.com/office/drawing/2014/main" id="{2A7914A8-1C26-446A-B5CF-DB96762A25DC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8725074" y="5556768"/>
            <a:ext cx="1731976" cy="370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0477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164" y="1631843"/>
            <a:ext cx="7509751" cy="463697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Portability Analyzers</a:t>
            </a:r>
            <a:br>
              <a:rPr lang="en-US" dirty="0"/>
            </a:br>
            <a:r>
              <a:rPr lang="en-US" sz="2400" dirty="0"/>
              <a:t>.NET Portability Analyzer (</a:t>
            </a:r>
            <a:r>
              <a:rPr lang="en-US" sz="2400" dirty="0">
                <a:hlinkClick r:id="rId4"/>
              </a:rPr>
              <a:t>bit.ly/2llzOPS</a:t>
            </a:r>
            <a:r>
              <a:rPr lang="en-US" sz="2400" dirty="0"/>
              <a:t>)</a:t>
            </a:r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4298964" y="4138710"/>
            <a:ext cx="7712108" cy="1493649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84351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5114926" y="1844675"/>
            <a:ext cx="1546906" cy="9233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Right 13"/>
          <p:cNvSpPr/>
          <p:nvPr/>
        </p:nvSpPr>
        <p:spPr>
          <a:xfrm rot="8055309">
            <a:off x="6058931" y="3467359"/>
            <a:ext cx="1205802" cy="5627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{ … }</a:t>
            </a:r>
          </a:p>
        </p:txBody>
      </p:sp>
      <p:sp>
        <p:nvSpPr>
          <p:cNvPr id="10" name="Arrow: Right 9"/>
          <p:cNvSpPr/>
          <p:nvPr/>
        </p:nvSpPr>
        <p:spPr>
          <a:xfrm rot="2713693">
            <a:off x="4363212" y="3478556"/>
            <a:ext cx="1205802" cy="5627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{ … }</a:t>
            </a:r>
          </a:p>
        </p:txBody>
      </p:sp>
      <p:pic>
        <p:nvPicPr>
          <p:cNvPr id="2050" name="Picture 2" descr="Image result for command line image transparent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01075" y="2017895"/>
            <a:ext cx="1688123" cy="1688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.NET Portability Analyzer</a:t>
            </a:r>
            <a:br>
              <a:rPr lang="en-US" dirty="0"/>
            </a:br>
            <a:r>
              <a:rPr lang="en-US" sz="2400" dirty="0"/>
              <a:t>How It Works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0154" y="1592512"/>
            <a:ext cx="2438400" cy="2438400"/>
          </a:xfrm>
        </p:spPr>
      </p:pic>
      <p:pic>
        <p:nvPicPr>
          <p:cNvPr id="2056" name="Picture 8" descr="Image result for cloud icon transparen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1500" y="4152464"/>
            <a:ext cx="3429000" cy="1809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4652387" y="5084466"/>
            <a:ext cx="2773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Portability Service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285811" y="3516924"/>
            <a:ext cx="51749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    ApiPort						VS Extension</a:t>
            </a:r>
          </a:p>
        </p:txBody>
      </p:sp>
      <p:sp>
        <p:nvSpPr>
          <p:cNvPr id="17" name="Arrow: Right 16"/>
          <p:cNvSpPr/>
          <p:nvPr/>
        </p:nvSpPr>
        <p:spPr>
          <a:xfrm rot="10800000">
            <a:off x="8460711" y="2580602"/>
            <a:ext cx="1446963" cy="5627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>
                <a:rot lat="0" lon="0" rev="10800000"/>
              </a:camera>
              <a:lightRig rig="threePt" dir="t"/>
            </a:scene3d>
          </a:bodyPr>
          <a:lstStyle/>
          <a:p>
            <a:pPr algn="ctr"/>
            <a:endParaRPr lang="en-US" b="1" dirty="0"/>
          </a:p>
        </p:txBody>
      </p:sp>
      <p:sp>
        <p:nvSpPr>
          <p:cNvPr id="18" name="Arrow: Right 17"/>
          <p:cNvSpPr/>
          <p:nvPr/>
        </p:nvSpPr>
        <p:spPr>
          <a:xfrm>
            <a:off x="2141955" y="2580602"/>
            <a:ext cx="1135608" cy="5627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grpSp>
        <p:nvGrpSpPr>
          <p:cNvPr id="15" name="Group 14"/>
          <p:cNvGrpSpPr/>
          <p:nvPr/>
        </p:nvGrpSpPr>
        <p:grpSpPr>
          <a:xfrm>
            <a:off x="906348" y="1915790"/>
            <a:ext cx="1691566" cy="1691566"/>
            <a:chOff x="263255" y="1825358"/>
            <a:chExt cx="1691566" cy="1691566"/>
          </a:xfrm>
        </p:grpSpPr>
        <p:pic>
          <p:nvPicPr>
            <p:cNvPr id="21" name="Picture 2" descr="http://www.freeiconspng.com/uploads/blue-directory-icon-png-2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3255" y="1825358"/>
              <a:ext cx="1691566" cy="16915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/>
            <p:cNvSpPr txBox="1"/>
            <p:nvPr/>
          </p:nvSpPr>
          <p:spPr>
            <a:xfrm>
              <a:off x="337249" y="2391508"/>
              <a:ext cx="15337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Assemblies</a:t>
              </a: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9135885" y="1915790"/>
            <a:ext cx="1691566" cy="1691566"/>
            <a:chOff x="263255" y="1825358"/>
            <a:chExt cx="1691566" cy="1691566"/>
          </a:xfrm>
        </p:grpSpPr>
        <p:pic>
          <p:nvPicPr>
            <p:cNvPr id="25" name="Picture 2" descr="http://www.freeiconspng.com/uploads/blue-directory-icon-png-2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3255" y="1825358"/>
              <a:ext cx="1691566" cy="16915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TextBox 25"/>
            <p:cNvSpPr txBox="1"/>
            <p:nvPr/>
          </p:nvSpPr>
          <p:spPr>
            <a:xfrm>
              <a:off x="337249" y="2391508"/>
              <a:ext cx="15337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Assemblies</a:t>
              </a: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4917773" y="1844675"/>
            <a:ext cx="18778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Microsoft.</a:t>
            </a:r>
            <a:r>
              <a:rPr lang="en-US" dirty="0"/>
              <a:t>*.dll</a:t>
            </a:r>
          </a:p>
          <a:p>
            <a:pPr algn="ctr"/>
            <a:r>
              <a:rPr lang="en-US" b="1" dirty="0"/>
              <a:t>Mono.</a:t>
            </a:r>
            <a:r>
              <a:rPr lang="en-US" dirty="0"/>
              <a:t>*.dll</a:t>
            </a:r>
          </a:p>
          <a:p>
            <a:pPr algn="ctr"/>
            <a:r>
              <a:rPr lang="en-US" b="1" dirty="0"/>
              <a:t>System.</a:t>
            </a:r>
            <a:r>
              <a:rPr lang="en-US" dirty="0"/>
              <a:t>*.dll</a:t>
            </a:r>
          </a:p>
        </p:txBody>
      </p:sp>
      <p:cxnSp>
        <p:nvCxnSpPr>
          <p:cNvPr id="5" name="Straight Connector 4"/>
          <p:cNvCxnSpPr>
            <a:stCxn id="3" idx="2"/>
          </p:cNvCxnSpPr>
          <p:nvPr/>
        </p:nvCxnSpPr>
        <p:spPr>
          <a:xfrm flipH="1">
            <a:off x="5114926" y="2768005"/>
            <a:ext cx="741793" cy="9380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3" idx="2"/>
          </p:cNvCxnSpPr>
          <p:nvPr/>
        </p:nvCxnSpPr>
        <p:spPr>
          <a:xfrm>
            <a:off x="5856719" y="2768005"/>
            <a:ext cx="697525" cy="8991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62543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Dependency Injection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407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Native IoC Container</a:t>
            </a:r>
            <a:br>
              <a:rPr lang="en-US" dirty="0"/>
            </a:br>
            <a:r>
              <a:rPr lang="en-US" sz="2400" dirty="0"/>
              <a:t>Constructor Injection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800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6348802"/>
              </p:ext>
            </p:extLst>
          </p:nvPr>
        </p:nvGraphicFramePr>
        <p:xfrm>
          <a:off x="1005659" y="2098621"/>
          <a:ext cx="6962052" cy="20876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62052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087693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void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ConfigureServices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IServiceCollection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sc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{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sc.AddTransient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IAttendeeService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, 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AttendeeService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&gt;();</a:t>
                      </a:r>
                    </a:p>
                    <a:p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600" dirty="0">
                          <a:solidFill>
                            <a:srgbClr val="008000"/>
                          </a:solidFill>
                          <a:latin typeface="Consolas" panose="020B0609020204030204" pitchFamily="49" charset="0"/>
                        </a:rPr>
                        <a:t>// Add framework services.</a:t>
                      </a:r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sc.AddMvc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();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}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999396" y="1652053"/>
            <a:ext cx="1738423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Startup.cs</a:t>
            </a:r>
            <a:endParaRPr lang="en-US" b="1" dirty="0"/>
          </a:p>
        </p:txBody>
      </p:sp>
      <p:sp>
        <p:nvSpPr>
          <p:cNvPr id="9" name="Rectangle 8"/>
          <p:cNvSpPr/>
          <p:nvPr/>
        </p:nvSpPr>
        <p:spPr>
          <a:xfrm>
            <a:off x="4686548" y="3171170"/>
            <a:ext cx="2349561" cy="446567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AttendeesController.cs</a:t>
            </a:r>
            <a:endParaRPr lang="en-US" b="1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8243706"/>
              </p:ext>
            </p:extLst>
          </p:nvPr>
        </p:nvGraphicFramePr>
        <p:xfrm>
          <a:off x="4681232" y="3617738"/>
          <a:ext cx="6721422" cy="228600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6721422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25053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public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class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2B91AF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AttendeesController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: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B91AF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Controller</a:t>
                      </a:r>
                      <a:endParaRPr kumimoji="0" lang="en-US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private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readonly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2B91AF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IAttendeeService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_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attendeeSvc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public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AttendeesController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(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    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2B91AF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IAttendeeService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attendeeSvc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{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    _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attendeeSvc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= 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attendeeSvc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}</a:t>
                      </a:r>
                      <a:endParaRPr kumimoji="0" 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1" name="Rectangle 10"/>
          <p:cNvSpPr/>
          <p:nvPr/>
        </p:nvSpPr>
        <p:spPr>
          <a:xfrm>
            <a:off x="1513114" y="2607932"/>
            <a:ext cx="5970815" cy="315254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181600" y="4620986"/>
            <a:ext cx="3766457" cy="515868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134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494158"/>
              </p:ext>
            </p:extLst>
          </p:nvPr>
        </p:nvGraphicFramePr>
        <p:xfrm>
          <a:off x="1005659" y="2098621"/>
          <a:ext cx="7434148" cy="1310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34148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1143820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static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IWebHost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BuildWebHost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string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[]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args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 =&gt;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WebHost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.CreateDefaultBuilder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args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   .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ConfigureServices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(services =&gt;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services.AddAutofac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())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   .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UseStartup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sz="1600" dirty="0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Startup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&gt;()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   .Build();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Autofac</a:t>
            </a:r>
            <a:br>
              <a:rPr lang="en-US" dirty="0"/>
            </a:br>
            <a:r>
              <a:rPr lang="en-US" sz="2400" dirty="0"/>
              <a:t>Constructor Injection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8" name="Rectangle 7"/>
          <p:cNvSpPr/>
          <p:nvPr/>
        </p:nvSpPr>
        <p:spPr>
          <a:xfrm>
            <a:off x="999396" y="1652053"/>
            <a:ext cx="1738423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Program.cs</a:t>
            </a:r>
            <a:endParaRPr lang="en-US" b="1" dirty="0"/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7641BC33-BA9B-480E-923C-3FBED42FB8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1079768"/>
              </p:ext>
            </p:extLst>
          </p:nvPr>
        </p:nvGraphicFramePr>
        <p:xfrm>
          <a:off x="1005660" y="4080405"/>
          <a:ext cx="6509238" cy="11438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09238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1143820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void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ConfigureContainer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ContainerBuilder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builder)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{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builder.RegisterModule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new 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AutofacModule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());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}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8" name="Rectangle 17">
            <a:extLst>
              <a:ext uri="{FF2B5EF4-FFF2-40B4-BE49-F238E27FC236}">
                <a16:creationId xmlns:a16="http://schemas.microsoft.com/office/drawing/2014/main" id="{DB50E7C1-989A-40AB-B36C-F6F6DB670DD9}"/>
              </a:ext>
            </a:extLst>
          </p:cNvPr>
          <p:cNvSpPr/>
          <p:nvPr/>
        </p:nvSpPr>
        <p:spPr>
          <a:xfrm>
            <a:off x="999396" y="3633837"/>
            <a:ext cx="1738423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Startup.cs</a:t>
            </a:r>
            <a:endParaRPr lang="en-US" b="1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94C0BED-0577-4453-A4ED-DC6F66149566}"/>
              </a:ext>
            </a:extLst>
          </p:cNvPr>
          <p:cNvSpPr/>
          <p:nvPr/>
        </p:nvSpPr>
        <p:spPr>
          <a:xfrm>
            <a:off x="2273987" y="2619344"/>
            <a:ext cx="5955613" cy="286058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686548" y="3171170"/>
            <a:ext cx="2349561" cy="446567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AttendeesController.cs</a:t>
            </a:r>
            <a:endParaRPr lang="en-US" b="1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2747618"/>
              </p:ext>
            </p:extLst>
          </p:nvPr>
        </p:nvGraphicFramePr>
        <p:xfrm>
          <a:off x="4681232" y="3617738"/>
          <a:ext cx="6721422" cy="228600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6721422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250532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class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AttendeesController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: </a:t>
                      </a:r>
                      <a:r>
                        <a:rPr lang="en-US" sz="1600" dirty="0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Controller</a:t>
                      </a:r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{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private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readonly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IAttendeeService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_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attendeeSvc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;</a:t>
                      </a:r>
                    </a:p>
                    <a:p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AttendeesController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IAttendeeService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attendeeSvc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{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_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attendeeSvc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=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attendeeSvc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;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}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2" name="Rectangle 11"/>
          <p:cNvSpPr/>
          <p:nvPr/>
        </p:nvSpPr>
        <p:spPr>
          <a:xfrm>
            <a:off x="5138057" y="4631871"/>
            <a:ext cx="3782786" cy="530504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4681232" y="672865"/>
            <a:ext cx="2349561" cy="40632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AutofacModule.cs</a:t>
            </a:r>
            <a:endParaRPr lang="en-US" b="1" dirty="0"/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9768493"/>
              </p:ext>
            </p:extLst>
          </p:nvPr>
        </p:nvGraphicFramePr>
        <p:xfrm>
          <a:off x="4681232" y="1107360"/>
          <a:ext cx="6721422" cy="204771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6721422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047710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class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AutofacModule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: </a:t>
                      </a:r>
                      <a:r>
                        <a:rPr lang="en-US" sz="1600" dirty="0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Module</a:t>
                      </a:r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{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protected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override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void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Load(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ContainerBuilder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cb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{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cb.RegisterType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AttendeeService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&gt;()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  .As&lt;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IAttendeeService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&gt;();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}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}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6" name="Rectangle 15"/>
          <p:cNvSpPr/>
          <p:nvPr/>
        </p:nvSpPr>
        <p:spPr>
          <a:xfrm>
            <a:off x="5620063" y="2098620"/>
            <a:ext cx="3834180" cy="533787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411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9" grpId="0" animBg="1"/>
      <p:bldP spid="12" grpId="0" animBg="1"/>
      <p:bldP spid="13" grpId="0" animBg="1"/>
      <p:bldP spid="1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Party DI Frameworks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More feature rich</a:t>
            </a:r>
          </a:p>
          <a:p>
            <a:pPr lvl="1"/>
            <a:r>
              <a:rPr lang="en-US" dirty="0"/>
              <a:t>Extensible lifetimes (per thread, per resolve cycle, etc.)</a:t>
            </a:r>
          </a:p>
          <a:p>
            <a:pPr lvl="1"/>
            <a:r>
              <a:rPr lang="en-US" dirty="0"/>
              <a:t>Auto wiring of types in assembly</a:t>
            </a:r>
          </a:p>
          <a:p>
            <a:pPr lvl="1"/>
            <a:r>
              <a:rPr lang="en-US" dirty="0"/>
              <a:t>Resolve Lazy&lt;T&gt; instances of registered types</a:t>
            </a:r>
          </a:p>
          <a:p>
            <a:pPr lvl="1"/>
            <a:endParaRPr lang="en-US" dirty="0"/>
          </a:p>
          <a:p>
            <a:r>
              <a:rPr lang="en-US" b="1" u="sng" dirty="0"/>
              <a:t>Recommendation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Native IoC for greenfield development</a:t>
            </a:r>
          </a:p>
          <a:p>
            <a:pPr lvl="1"/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party IoC to migrate existing investment</a:t>
            </a:r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55100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 Settings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0209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XML is Abandoned for JSON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3635593"/>
              </p:ext>
            </p:extLst>
          </p:nvPr>
        </p:nvGraphicFramePr>
        <p:xfrm>
          <a:off x="7289801" y="2127731"/>
          <a:ext cx="4065588" cy="3977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5588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087693">
                <a:tc>
                  <a:txBody>
                    <a:bodyPr/>
                    <a:lstStyle/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{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"Logging"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{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 err="1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IncludeScopes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</a:t>
                      </a:r>
                      <a:r>
                        <a:rPr lang="en-US" sz="17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false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,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 err="1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LogLevel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{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"Default"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</a:t>
                      </a:r>
                      <a:r>
                        <a:rPr lang="en-US" sz="17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"Debug"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,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"System"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</a:t>
                      </a:r>
                      <a:r>
                        <a:rPr lang="en-US" sz="17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"Information"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,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"Microsoft"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</a:t>
                      </a:r>
                      <a:r>
                        <a:rPr lang="en-US" sz="17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"Information"</a:t>
                      </a:r>
                      <a:endParaRPr lang="en-US" sz="17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}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},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 err="1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AttendeeInfo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{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 err="1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FirstName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</a:t>
                      </a:r>
                      <a:r>
                        <a:rPr lang="en-US" sz="17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"Scott"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,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 err="1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LastName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</a:t>
                      </a:r>
                      <a:r>
                        <a:rPr lang="en-US" sz="17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"Addie"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,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 err="1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IsSpeaker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</a:t>
                      </a:r>
                      <a:r>
                        <a:rPr lang="en-US" sz="17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true</a:t>
                      </a:r>
                      <a:endParaRPr lang="en-US" sz="17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}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}</a:t>
                      </a:r>
                      <a:endParaRPr lang="en-US" sz="17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7285990" y="1678518"/>
            <a:ext cx="1800928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appsettings.json</a:t>
            </a:r>
            <a:endParaRPr lang="en-US" b="1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8389528"/>
              </p:ext>
            </p:extLst>
          </p:nvPr>
        </p:nvGraphicFramePr>
        <p:xfrm>
          <a:off x="846050" y="2127731"/>
          <a:ext cx="6338133" cy="3108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38133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087693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&lt;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effectLst/>
                        </a:rPr>
                        <a:t>configuration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&gt;</a:t>
                      </a: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    &lt;</a:t>
                      </a:r>
                      <a:r>
                        <a:rPr lang="en-US" sz="1800" dirty="0" err="1">
                          <a:solidFill>
                            <a:srgbClr val="A31515"/>
                          </a:solidFill>
                          <a:effectLst/>
                        </a:rPr>
                        <a:t>appSettings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&gt;</a:t>
                      </a: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        &lt;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effectLst/>
                        </a:rPr>
                        <a:t>add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</a:rPr>
                        <a:t>key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 err="1">
                          <a:solidFill>
                            <a:srgbClr val="0000FF"/>
                          </a:solidFill>
                          <a:effectLst/>
                        </a:rPr>
                        <a:t>webpages:Version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</a:rPr>
                        <a:t>value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3.0.0.0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/&gt;</a:t>
                      </a: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        &lt;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effectLst/>
                        </a:rPr>
                        <a:t>add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</a:rPr>
                        <a:t>key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 err="1">
                          <a:solidFill>
                            <a:srgbClr val="0000FF"/>
                          </a:solidFill>
                          <a:effectLst/>
                        </a:rPr>
                        <a:t>webpages:Enabled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</a:rPr>
                        <a:t>value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false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/&gt;</a:t>
                      </a: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        &lt;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effectLst/>
                        </a:rPr>
                        <a:t>add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</a:rPr>
                        <a:t>key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 err="1">
                          <a:solidFill>
                            <a:srgbClr val="0000FF"/>
                          </a:solidFill>
                          <a:effectLst/>
                        </a:rPr>
                        <a:t>ClientValidationEnabled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</a:rPr>
                        <a:t>value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true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/&gt;</a:t>
                      </a: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        &lt;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effectLst/>
                        </a:rPr>
                        <a:t>add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</a:rPr>
                        <a:t>key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 err="1">
                          <a:solidFill>
                            <a:srgbClr val="0000FF"/>
                          </a:solidFill>
                          <a:effectLst/>
                        </a:rPr>
                        <a:t>UnobtrusiveJavaScriptEnabled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</a:rPr>
                        <a:t>value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true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/&gt;</a:t>
                      </a:r>
                    </a:p>
                    <a:p>
                      <a:endParaRPr lang="en-US" sz="1800" dirty="0">
                        <a:solidFill>
                          <a:srgbClr val="0000FF"/>
                        </a:solidFill>
                        <a:effectLst/>
                      </a:endParaRP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        &lt;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effectLst/>
                        </a:rPr>
                        <a:t>add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</a:rPr>
                        <a:t>key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 err="1">
                          <a:solidFill>
                            <a:srgbClr val="0000FF"/>
                          </a:solidFill>
                          <a:effectLst/>
                        </a:rPr>
                        <a:t>AttendeeInfo:FirstName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</a:rPr>
                        <a:t>value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Scott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/&gt;</a:t>
                      </a: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        &lt;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effectLst/>
                        </a:rPr>
                        <a:t>add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</a:rPr>
                        <a:t>key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 err="1">
                          <a:solidFill>
                            <a:srgbClr val="0000FF"/>
                          </a:solidFill>
                          <a:effectLst/>
                        </a:rPr>
                        <a:t>AttendeeInfo:LastName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</a:rPr>
                        <a:t>value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Addie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/&gt;</a:t>
                      </a: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        &lt;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effectLst/>
                        </a:rPr>
                        <a:t>add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</a:rPr>
                        <a:t>key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 err="1">
                          <a:solidFill>
                            <a:srgbClr val="0000FF"/>
                          </a:solidFill>
                          <a:effectLst/>
                        </a:rPr>
                        <a:t>AttendeeInfo:IsSpeaker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</a:rPr>
                        <a:t>value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true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/&gt;</a:t>
                      </a: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&lt;/</a:t>
                      </a:r>
                      <a:r>
                        <a:rPr lang="en-US" sz="1800" dirty="0" err="1">
                          <a:solidFill>
                            <a:srgbClr val="A31515"/>
                          </a:solidFill>
                          <a:effectLst/>
                        </a:rPr>
                        <a:t>appSettings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&gt;</a:t>
                      </a:r>
                      <a:endParaRPr lang="en-US" sz="18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1" name="Rectangle 10"/>
          <p:cNvSpPr/>
          <p:nvPr/>
        </p:nvSpPr>
        <p:spPr>
          <a:xfrm>
            <a:off x="839788" y="1681163"/>
            <a:ext cx="1739631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web.config</a:t>
            </a:r>
            <a:endParaRPr lang="en-US" b="1" dirty="0"/>
          </a:p>
        </p:txBody>
      </p:sp>
      <p:sp>
        <p:nvSpPr>
          <p:cNvPr id="12" name="Rectangle 11"/>
          <p:cNvSpPr/>
          <p:nvPr/>
        </p:nvSpPr>
        <p:spPr>
          <a:xfrm>
            <a:off x="1420490" y="4032884"/>
            <a:ext cx="5198129" cy="902186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7581260" y="4511040"/>
            <a:ext cx="2808609" cy="1357089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466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2" grpId="0" animBg="1"/>
      <p:bldP spid="1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Retrieving App Settings</a:t>
            </a:r>
            <a:br>
              <a:rPr lang="en-US" dirty="0"/>
            </a:br>
            <a:r>
              <a:rPr lang="en-US" sz="2400" dirty="0"/>
              <a:t>Strongly-typed </a:t>
            </a:r>
            <a:r>
              <a:rPr lang="en-US" sz="2400" dirty="0" err="1"/>
              <a:t>IOptions</a:t>
            </a:r>
            <a:r>
              <a:rPr lang="en-US" sz="2400" dirty="0"/>
              <a:t>&lt;T&gt;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4408727"/>
              </p:ext>
            </p:extLst>
          </p:nvPr>
        </p:nvGraphicFramePr>
        <p:xfrm>
          <a:off x="765839" y="2849627"/>
          <a:ext cx="2955929" cy="18328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55929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183286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AttendeeInfo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: {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FirstName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: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A31515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"Scott"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,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LastName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: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A31515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"Addie"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,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IsSpeaker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: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true</a:t>
                      </a:r>
                      <a:endParaRPr kumimoji="0" lang="en-US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}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}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759577" y="2403058"/>
            <a:ext cx="1739631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appsettings.json</a:t>
            </a:r>
            <a:endParaRPr lang="en-US" b="1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0717985"/>
              </p:ext>
            </p:extLst>
          </p:nvPr>
        </p:nvGraphicFramePr>
        <p:xfrm>
          <a:off x="4039639" y="3058173"/>
          <a:ext cx="4462500" cy="16243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2500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1624318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class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Attendee</a:t>
                      </a:r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{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string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FirstName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{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get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;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set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;}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string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LastName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{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get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;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set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;}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bool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IsSpeaker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{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get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;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set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;}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}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4033377" y="2611604"/>
            <a:ext cx="1739631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Attendee.cs</a:t>
            </a:r>
            <a:endParaRPr lang="en-US" b="1" dirty="0"/>
          </a:p>
        </p:txBody>
      </p:sp>
      <p:sp>
        <p:nvSpPr>
          <p:cNvPr id="8" name="Arrow: Right 7"/>
          <p:cNvSpPr/>
          <p:nvPr/>
        </p:nvSpPr>
        <p:spPr>
          <a:xfrm>
            <a:off x="2759246" y="3973019"/>
            <a:ext cx="1748589" cy="6898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Map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4132841"/>
              </p:ext>
            </p:extLst>
          </p:nvPr>
        </p:nvGraphicFramePr>
        <p:xfrm>
          <a:off x="6787122" y="3931792"/>
          <a:ext cx="4570694" cy="252984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4570694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083991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class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AttendeesController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: </a:t>
                      </a:r>
                      <a:r>
                        <a:rPr lang="en-US" sz="1600" dirty="0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Controller</a:t>
                      </a:r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{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private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readonly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Attendee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_attendee;</a:t>
                      </a:r>
                    </a:p>
                    <a:p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AttendeesController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IOptions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sz="1600" dirty="0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Attendee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&gt; attendee)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{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_attendee =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attendee.Value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;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}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0" name="Rectangle 9"/>
          <p:cNvSpPr/>
          <p:nvPr/>
        </p:nvSpPr>
        <p:spPr>
          <a:xfrm>
            <a:off x="6780860" y="3485224"/>
            <a:ext cx="2395230" cy="446567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AttendeesController.cs</a:t>
            </a:r>
            <a:endParaRPr lang="en-US" b="1" dirty="0"/>
          </a:p>
        </p:txBody>
      </p:sp>
      <p:sp>
        <p:nvSpPr>
          <p:cNvPr id="11" name="Arrow: Right 10"/>
          <p:cNvSpPr/>
          <p:nvPr/>
        </p:nvSpPr>
        <p:spPr>
          <a:xfrm rot="1757895">
            <a:off x="5569295" y="4715631"/>
            <a:ext cx="1748589" cy="6898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Inject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405681" y="5412396"/>
            <a:ext cx="3171073" cy="342966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4793791"/>
              </p:ext>
            </p:extLst>
          </p:nvPr>
        </p:nvGraphicFramePr>
        <p:xfrm>
          <a:off x="1662113" y="5789084"/>
          <a:ext cx="4470776" cy="3878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70776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387879">
                <a:tc>
                  <a:txBody>
                    <a:bodyPr/>
                    <a:lstStyle/>
                    <a:p>
                      <a:r>
                        <a:rPr lang="en-US" sz="16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var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firstName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= _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attendee.FirstName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;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6" name="Rectangle 15"/>
          <p:cNvSpPr/>
          <p:nvPr/>
        </p:nvSpPr>
        <p:spPr>
          <a:xfrm>
            <a:off x="1652968" y="5342515"/>
            <a:ext cx="2598095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AttendeesController.cs</a:t>
            </a:r>
            <a:endParaRPr lang="en-US" b="1" dirty="0"/>
          </a:p>
        </p:txBody>
      </p:sp>
      <p:sp>
        <p:nvSpPr>
          <p:cNvPr id="14" name="Arrow: Left 13"/>
          <p:cNvSpPr/>
          <p:nvPr/>
        </p:nvSpPr>
        <p:spPr>
          <a:xfrm>
            <a:off x="5773008" y="5707406"/>
            <a:ext cx="1550149" cy="641409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Retrieve</a:t>
            </a:r>
          </a:p>
        </p:txBody>
      </p:sp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9474022"/>
              </p:ext>
            </p:extLst>
          </p:nvPr>
        </p:nvGraphicFramePr>
        <p:xfrm>
          <a:off x="6493512" y="1312084"/>
          <a:ext cx="4860288" cy="204216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4860288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001288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void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ConfigureServices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IServiceCollection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sc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{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sc.AddOptions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();</a:t>
                      </a:r>
                    </a:p>
                    <a:p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sc.Configure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sz="1600" dirty="0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Attendee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&gt;(Configuration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.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GetSection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6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6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AttendeeInfo</a:t>
                      </a:r>
                      <a:r>
                        <a:rPr lang="en-US" sz="16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));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}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9" name="Rectangle 18"/>
          <p:cNvSpPr/>
          <p:nvPr/>
        </p:nvSpPr>
        <p:spPr>
          <a:xfrm>
            <a:off x="6487251" y="865516"/>
            <a:ext cx="1865901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Startup.cs</a:t>
            </a:r>
            <a:endParaRPr lang="en-US" b="1" dirty="0"/>
          </a:p>
        </p:txBody>
      </p:sp>
      <p:sp>
        <p:nvSpPr>
          <p:cNvPr id="20" name="Rectangle 19"/>
          <p:cNvSpPr/>
          <p:nvPr/>
        </p:nvSpPr>
        <p:spPr>
          <a:xfrm>
            <a:off x="6977163" y="2016491"/>
            <a:ext cx="4123929" cy="1095511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100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10" grpId="0" animBg="1"/>
      <p:bldP spid="11" grpId="0" animBg="1"/>
      <p:bldP spid="12" grpId="0" animBg="1"/>
      <p:bldP spid="16" grpId="0" animBg="1"/>
      <p:bldP spid="14" grpId="0" animBg="1"/>
      <p:bldP spid="19" grpId="0" animBg="1"/>
      <p:bldP spid="2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Retrieving App Settings</a:t>
            </a:r>
            <a:br>
              <a:rPr lang="en-US" dirty="0"/>
            </a:br>
            <a:r>
              <a:rPr lang="en-US" sz="2400" dirty="0" err="1"/>
              <a:t>IConfiguration.GetValue</a:t>
            </a: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6283666"/>
              </p:ext>
            </p:extLst>
          </p:nvPr>
        </p:nvGraphicFramePr>
        <p:xfrm>
          <a:off x="765839" y="2849627"/>
          <a:ext cx="2955929" cy="18519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55929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185191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AttendeeInfo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: {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FirstName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: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A31515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"Scott"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,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LastName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: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A31515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"Addie"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,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IsSpeaker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: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true</a:t>
                      </a:r>
                      <a:endParaRPr kumimoji="0" lang="en-US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}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}</a:t>
                      </a:r>
                      <a:endParaRPr kumimoji="0" 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759577" y="2403058"/>
            <a:ext cx="1739631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appsettings.json</a:t>
            </a:r>
            <a:endParaRPr lang="en-US" b="1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4306441"/>
              </p:ext>
            </p:extLst>
          </p:nvPr>
        </p:nvGraphicFramePr>
        <p:xfrm>
          <a:off x="4039637" y="3058173"/>
          <a:ext cx="5385351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85351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1802586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class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AttendeesController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: </a:t>
                      </a:r>
                      <a:r>
                        <a:rPr lang="en-US" sz="1600" dirty="0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Controller</a:t>
                      </a:r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{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private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readonly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IConfiguration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_config;</a:t>
                      </a:r>
                    </a:p>
                    <a:p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AttendeesController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IConfiguration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config)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{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_config = config;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}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4033377" y="2611604"/>
            <a:ext cx="2383054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AttendeesController.cs</a:t>
            </a:r>
            <a:endParaRPr lang="en-US" b="1" dirty="0"/>
          </a:p>
        </p:txBody>
      </p:sp>
      <p:sp>
        <p:nvSpPr>
          <p:cNvPr id="8" name="Arrow: Right 7"/>
          <p:cNvSpPr/>
          <p:nvPr/>
        </p:nvSpPr>
        <p:spPr>
          <a:xfrm>
            <a:off x="2759246" y="4049120"/>
            <a:ext cx="1748589" cy="6898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Inject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660234" y="4300245"/>
            <a:ext cx="2472933" cy="342966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202890" y="4954515"/>
            <a:ext cx="2395230" cy="446567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AttendeesController.cs</a:t>
            </a:r>
            <a:endParaRPr lang="en-US" b="1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7010870"/>
              </p:ext>
            </p:extLst>
          </p:nvPr>
        </p:nvGraphicFramePr>
        <p:xfrm>
          <a:off x="7209152" y="5401083"/>
          <a:ext cx="4158936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58936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780885">
                <a:tc>
                  <a:txBody>
                    <a:bodyPr/>
                    <a:lstStyle/>
                    <a:p>
                      <a:r>
                        <a:rPr lang="en-US" sz="18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var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firstName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=     _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config.GetValue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string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&gt;(</a:t>
                      </a:r>
                    </a:p>
                    <a:p>
                      <a:r>
                        <a:rPr lang="en-US" sz="18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8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AttendeeInfo:FirstName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);</a:t>
                      </a:r>
                      <a:endParaRPr lang="en-US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1" name="Arrow: Right 10"/>
          <p:cNvSpPr/>
          <p:nvPr/>
        </p:nvSpPr>
        <p:spPr>
          <a:xfrm rot="1757895">
            <a:off x="5750277" y="4729920"/>
            <a:ext cx="1748589" cy="6898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Retrieve</a:t>
            </a:r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5348626"/>
              </p:ext>
            </p:extLst>
          </p:nvPr>
        </p:nvGraphicFramePr>
        <p:xfrm>
          <a:off x="6493512" y="1312084"/>
          <a:ext cx="4860288" cy="15860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60288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1586017"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5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5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void</a:t>
                      </a:r>
                      <a:r>
                        <a:rPr lang="en-US" sz="15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5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ConfigureServices</a:t>
                      </a:r>
                      <a:r>
                        <a:rPr lang="en-US" sz="15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</a:p>
                    <a:p>
                      <a:r>
                        <a:rPr lang="en-US" sz="15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5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IServiceCollection</a:t>
                      </a:r>
                      <a:r>
                        <a:rPr lang="en-US" sz="15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5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sc</a:t>
                      </a:r>
                      <a:r>
                        <a:rPr lang="en-US" sz="15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</a:t>
                      </a:r>
                    </a:p>
                    <a:p>
                      <a:r>
                        <a:rPr lang="en-US" sz="15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{</a:t>
                      </a:r>
                    </a:p>
                    <a:p>
                      <a:r>
                        <a:rPr lang="en-US" sz="15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5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sc.AddSingleton</a:t>
                      </a:r>
                      <a:r>
                        <a:rPr lang="en-US" sz="15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sz="15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IConfiguration</a:t>
                      </a:r>
                      <a:r>
                        <a:rPr lang="en-US" sz="15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&gt;(</a:t>
                      </a:r>
                    </a:p>
                    <a:p>
                      <a:r>
                        <a:rPr lang="en-US" sz="15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Configuration);</a:t>
                      </a:r>
                    </a:p>
                    <a:p>
                      <a:r>
                        <a:rPr lang="en-US" sz="15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}</a:t>
                      </a:r>
                      <a:endParaRPr lang="en-US" sz="15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4" name="Rectangle 13"/>
          <p:cNvSpPr/>
          <p:nvPr/>
        </p:nvSpPr>
        <p:spPr>
          <a:xfrm>
            <a:off x="6487251" y="865516"/>
            <a:ext cx="1865901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Startup.cs</a:t>
            </a:r>
            <a:endParaRPr lang="en-US" b="1" dirty="0"/>
          </a:p>
        </p:txBody>
      </p:sp>
      <p:sp>
        <p:nvSpPr>
          <p:cNvPr id="15" name="Rectangle 14"/>
          <p:cNvSpPr/>
          <p:nvPr/>
        </p:nvSpPr>
        <p:spPr>
          <a:xfrm>
            <a:off x="6941206" y="2000250"/>
            <a:ext cx="3483907" cy="534853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788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12" grpId="0" animBg="1"/>
      <p:bldP spid="10" grpId="0" animBg="1"/>
      <p:bldP spid="11" grpId="0" animBg="1"/>
      <p:bldP spid="14" grpId="0" animBg="1"/>
      <p:bldP spid="1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Upgrade Paths</a:t>
            </a:r>
          </a:p>
          <a:p>
            <a:r>
              <a:rPr lang="en-US" dirty="0"/>
              <a:t>Assembly Portability</a:t>
            </a:r>
          </a:p>
          <a:p>
            <a:r>
              <a:rPr lang="en-US" dirty="0"/>
              <a:t>Dependency Injection</a:t>
            </a:r>
          </a:p>
          <a:p>
            <a:r>
              <a:rPr lang="en-US" dirty="0"/>
              <a:t>App Settings</a:t>
            </a:r>
          </a:p>
          <a:p>
            <a:r>
              <a:rPr lang="en-US" dirty="0"/>
              <a:t>Package Management</a:t>
            </a:r>
          </a:p>
          <a:p>
            <a:r>
              <a:rPr lang="en-US" dirty="0"/>
              <a:t>Bundling &amp; Minification</a:t>
            </a:r>
          </a:p>
        </p:txBody>
      </p:sp>
    </p:spTree>
    <p:extLst>
      <p:ext uri="{BB962C8B-B14F-4D97-AF65-F5344CB8AC3E}">
        <p14:creationId xmlns:p14="http://schemas.microsoft.com/office/powerpoint/2010/main" val="3024043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Package Management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1643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http://www.freeiconspng.com/uploads/blue-directory-icon-png-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4240" y="3485306"/>
            <a:ext cx="2425362" cy="2425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://www.freeiconspng.com/uploads/blue-directory-icon-png-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6174" y="3485306"/>
            <a:ext cx="2425362" cy="2425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NuGet</a:t>
            </a:r>
            <a:r>
              <a:rPr lang="en-US" dirty="0"/>
              <a:t> Changes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i="1" dirty="0" err="1"/>
              <a:t>packages.config</a:t>
            </a:r>
            <a:r>
              <a:rPr lang="en-US" dirty="0"/>
              <a:t> phased out</a:t>
            </a:r>
          </a:p>
          <a:p>
            <a:r>
              <a:rPr lang="en-US" dirty="0"/>
              <a:t>VS 2015 Update 1+ </a:t>
            </a:r>
            <a:r>
              <a:rPr lang="en-US" dirty="0">
                <a:sym typeface="Wingdings" panose="05000000000000000000" pitchFamily="2" charset="2"/>
              </a:rPr>
              <a:t></a:t>
            </a:r>
            <a:r>
              <a:rPr lang="en-US" dirty="0"/>
              <a:t> </a:t>
            </a:r>
            <a:r>
              <a:rPr lang="en-US" b="1" i="1" dirty="0" err="1"/>
              <a:t>project.json</a:t>
            </a:r>
            <a:endParaRPr lang="en-US" b="1" dirty="0"/>
          </a:p>
          <a:p>
            <a:r>
              <a:rPr lang="en-US" dirty="0"/>
              <a:t>VS 2017 </a:t>
            </a:r>
            <a:r>
              <a:rPr lang="en-US" dirty="0">
                <a:sym typeface="Wingdings" panose="05000000000000000000" pitchFamily="2" charset="2"/>
              </a:rPr>
              <a:t></a:t>
            </a:r>
            <a:r>
              <a:rPr lang="en-US" dirty="0"/>
              <a:t> *.</a:t>
            </a:r>
            <a:r>
              <a:rPr lang="en-US" dirty="0" err="1"/>
              <a:t>csproj</a:t>
            </a:r>
            <a:r>
              <a:rPr lang="en-US" dirty="0"/>
              <a:t> w/ </a:t>
            </a:r>
            <a:r>
              <a:rPr lang="en-US" b="1" i="1" dirty="0"/>
              <a:t>&lt;</a:t>
            </a:r>
            <a:r>
              <a:rPr lang="en-US" b="1" i="1" dirty="0" err="1"/>
              <a:t>PackageReference</a:t>
            </a:r>
            <a:r>
              <a:rPr lang="en-US" b="1" i="1" dirty="0"/>
              <a:t> /&gt;</a:t>
            </a:r>
            <a:endParaRPr lang="en-US" b="1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     </a:t>
            </a:r>
            <a:r>
              <a:rPr lang="en-US" b="1" dirty="0"/>
              <a:t>OLD</a:t>
            </a:r>
            <a:r>
              <a:rPr lang="en-US" dirty="0"/>
              <a:t>					   </a:t>
            </a:r>
            <a:r>
              <a:rPr lang="en-US" b="1" dirty="0"/>
              <a:t>NEW</a:t>
            </a:r>
          </a:p>
          <a:p>
            <a:pPr marL="0" indent="0">
              <a:buNone/>
            </a:pPr>
            <a:r>
              <a:rPr lang="en-US" i="1" dirty="0">
                <a:sym typeface="Wingdings" panose="05000000000000000000" pitchFamily="2" charset="2"/>
              </a:rPr>
              <a:t>&lt;.</a:t>
            </a:r>
            <a:r>
              <a:rPr lang="en-US" i="1" dirty="0" err="1">
                <a:sym typeface="Wingdings" panose="05000000000000000000" pitchFamily="2" charset="2"/>
              </a:rPr>
              <a:t>sln_folder</a:t>
            </a:r>
            <a:r>
              <a:rPr lang="en-US" i="1" dirty="0">
                <a:sym typeface="Wingdings" panose="05000000000000000000" pitchFamily="2" charset="2"/>
              </a:rPr>
              <a:t>&gt;</a:t>
            </a:r>
            <a:r>
              <a:rPr lang="en-US" dirty="0">
                <a:sym typeface="Wingdings" panose="05000000000000000000" pitchFamily="2" charset="2"/>
              </a:rPr>
              <a:t>\packages	         </a:t>
            </a:r>
            <a:r>
              <a:rPr lang="en-US" dirty="0"/>
              <a:t>%USERPROFILE%\.</a:t>
            </a:r>
            <a:r>
              <a:rPr lang="en-US" dirty="0" err="1"/>
              <a:t>nuget</a:t>
            </a:r>
            <a:r>
              <a:rPr lang="en-US" dirty="0"/>
              <a:t>\packages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28929141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NuGet</a:t>
            </a:r>
            <a:br>
              <a:rPr lang="en-US" dirty="0"/>
            </a:br>
            <a:r>
              <a:rPr lang="en-US" sz="2400" dirty="0"/>
              <a:t>Centralized Packages Repository</a:t>
            </a:r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926147082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Picture 2" descr="http://www.freeiconspng.com/uploads/blue-directory-icon-png-2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0655" y="2160304"/>
            <a:ext cx="2937719" cy="2937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708203" y="3058166"/>
            <a:ext cx="285665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Microsoft.AspNetCore.Mvc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 err="1"/>
              <a:t>Microsoft.EntityFrameworkCore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 err="1"/>
              <a:t>Newtonsoft.Json</a:t>
            </a:r>
            <a:endParaRPr lang="en-US" sz="1600" dirty="0"/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9909727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25625"/>
            <a:ext cx="4921658" cy="4600959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5" name="Content Placeholder 14"/>
          <p:cNvSpPr>
            <a:spLocks noGrp="1"/>
          </p:cNvSpPr>
          <p:nvPr>
            <p:ph sz="half" idx="2"/>
          </p:nvPr>
        </p:nvSpPr>
        <p:spPr>
          <a:xfrm>
            <a:off x="5919109" y="1825625"/>
            <a:ext cx="5181600" cy="435133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3409453"/>
              </p:ext>
            </p:extLst>
          </p:nvPr>
        </p:nvGraphicFramePr>
        <p:xfrm>
          <a:off x="6179050" y="3974458"/>
          <a:ext cx="4935264" cy="12289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35264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1228914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sz="16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ItemGroup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&gt;</a:t>
                      </a:r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 &lt;</a:t>
                      </a:r>
                      <a:r>
                        <a:rPr lang="en-US" sz="16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PackageReference</a:t>
                      </a:r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    </a:t>
                      </a:r>
                      <a:r>
                        <a:rPr lang="en-US" sz="16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Include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6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Microsoft.AspNetCore.Mvc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    </a:t>
                      </a:r>
                      <a:r>
                        <a:rPr lang="en-US" sz="16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Version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1.1.1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/&gt;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NuGet</a:t>
            </a:r>
            <a:br>
              <a:rPr lang="en-US" dirty="0"/>
            </a:br>
            <a:r>
              <a:rPr lang="en-US" sz="2400" dirty="0"/>
              <a:t>Transitive References</a:t>
            </a:r>
          </a:p>
        </p:txBody>
      </p:sp>
      <p:sp>
        <p:nvSpPr>
          <p:cNvPr id="12" name="Right Brace 11"/>
          <p:cNvSpPr/>
          <p:nvPr/>
        </p:nvSpPr>
        <p:spPr>
          <a:xfrm>
            <a:off x="5829299" y="3257927"/>
            <a:ext cx="161151" cy="2854401"/>
          </a:xfrm>
          <a:prstGeom prst="rightBrace">
            <a:avLst>
              <a:gd name="adj1" fmla="val 0"/>
              <a:gd name="adj2" fmla="val 50198"/>
            </a:avLst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6172789" y="3527889"/>
            <a:ext cx="2481354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i="1" dirty="0"/>
              <a:t>&lt;</a:t>
            </a:r>
            <a:r>
              <a:rPr lang="en-US" b="1" i="1" dirty="0" err="1"/>
              <a:t>project_name</a:t>
            </a:r>
            <a:r>
              <a:rPr lang="en-US" b="1" i="1" dirty="0"/>
              <a:t>&gt;</a:t>
            </a:r>
            <a:r>
              <a:rPr lang="en-US" b="1" dirty="0"/>
              <a:t>.</a:t>
            </a:r>
            <a:r>
              <a:rPr lang="en-US" b="1" dirty="0" err="1"/>
              <a:t>csproj</a:t>
            </a:r>
            <a:endParaRPr lang="en-US" b="1" dirty="0"/>
          </a:p>
        </p:txBody>
      </p:sp>
      <p:sp>
        <p:nvSpPr>
          <p:cNvPr id="18" name="Rectangle 17"/>
          <p:cNvSpPr/>
          <p:nvPr/>
        </p:nvSpPr>
        <p:spPr>
          <a:xfrm>
            <a:off x="6645268" y="4274421"/>
            <a:ext cx="4273103" cy="836420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550238" y="3257928"/>
            <a:ext cx="3954875" cy="2854401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071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7" grpId="0" animBg="1"/>
      <p:bldP spid="18" grpId="0" animBg="1"/>
      <p:bldP spid="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Bower</a:t>
            </a:r>
            <a:br>
              <a:rPr lang="en-US" dirty="0"/>
            </a:br>
            <a:r>
              <a:rPr lang="en-US" sz="2400" dirty="0"/>
              <a:t>Static Asset Acquisition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Manage </a:t>
            </a:r>
            <a:r>
              <a:rPr lang="en-US" dirty="0" err="1"/>
              <a:t>NuGet</a:t>
            </a:r>
            <a:r>
              <a:rPr lang="en-US" dirty="0"/>
              <a:t> Packages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839788" y="2864347"/>
            <a:ext cx="5157787" cy="2966044"/>
          </a:xfrm>
          <a:prstGeom prst="rect">
            <a:avLst/>
          </a:prstGeom>
        </p:spPr>
      </p:pic>
      <p:sp>
        <p:nvSpPr>
          <p:cNvPr id="13" name="Text Placeholder 1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Manage Bower Packages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4"/>
          </p:nvPr>
        </p:nvPicPr>
        <p:blipFill>
          <a:blip r:embed="rId4"/>
          <a:stretch>
            <a:fillRect/>
          </a:stretch>
        </p:blipFill>
        <p:spPr>
          <a:xfrm>
            <a:off x="6172200" y="2637194"/>
            <a:ext cx="5183188" cy="3420349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388161" y="4600580"/>
            <a:ext cx="2178952" cy="233363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388161" y="5357817"/>
            <a:ext cx="2178952" cy="233363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074" name="Picture 2" descr="https://camo.githubusercontent.com/aad5f0385a2d8524cb366a1bad62bc74e797743a/687474703a2f2f692e696d6775722e636f6d2f516d47485067632e706e6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4884" y="1629732"/>
            <a:ext cx="1530187" cy="1530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nuproj.net/images/NuGet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473" y="1788379"/>
            <a:ext cx="1540268" cy="1540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Arrow: Right 13"/>
          <p:cNvSpPr/>
          <p:nvPr/>
        </p:nvSpPr>
        <p:spPr>
          <a:xfrm>
            <a:off x="3679371" y="5268682"/>
            <a:ext cx="2318204" cy="431077"/>
          </a:xfrm>
          <a:prstGeom prst="rightArrow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022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  <p:bldP spid="10" grpId="0" animBg="1"/>
      <p:bldP spid="11" grpId="0" animBg="1"/>
      <p:bldP spid="1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Bundling &amp; Minification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00179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Look at Where We’ve Been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68681" y="2137670"/>
            <a:ext cx="11421416" cy="3839060"/>
          </a:xfrm>
          <a:prstGeom prst="rect">
            <a:avLst/>
          </a:prstGeom>
          <a:ln>
            <a:tailEnd type="stealth" w="lg" len="lg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>
              <a:solidFill>
                <a:srgbClr val="47D8FF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667601" y="2314825"/>
            <a:ext cx="3496352" cy="3198079"/>
            <a:chOff x="650700" y="2269340"/>
            <a:chExt cx="3429000" cy="3136472"/>
          </a:xfrm>
        </p:grpSpPr>
        <p:sp>
          <p:nvSpPr>
            <p:cNvPr id="9" name="Rectangle 8"/>
            <p:cNvSpPr/>
            <p:nvPr/>
          </p:nvSpPr>
          <p:spPr>
            <a:xfrm>
              <a:off x="650700" y="2269340"/>
              <a:ext cx="3429000" cy="8382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tailEnd type="stealth" w="lg" len="lg"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lIns="186472" rtlCol="0" anchor="ctr"/>
            <a:lstStyle/>
            <a:p>
              <a:pPr defTabSz="932363">
                <a:lnSpc>
                  <a:spcPct val="90000"/>
                </a:lnSpc>
              </a:pPr>
              <a:r>
                <a:rPr lang="en-US" sz="1600" b="1" dirty="0" err="1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Microsoft.AspNet.Web.Optimization</a:t>
              </a:r>
              <a:endParaRPr lang="en-US" sz="1600" b="1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70927" y="3183740"/>
              <a:ext cx="2819400" cy="222207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ASP.NET 4.5</a:t>
              </a: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 err="1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NuGet</a:t>
              </a: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C# or VB.NET</a:t>
              </a: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On-the-fly processing by web server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436906" y="2314825"/>
            <a:ext cx="3496352" cy="3198079"/>
            <a:chOff x="4347395" y="2269340"/>
            <a:chExt cx="3429000" cy="3136472"/>
          </a:xfrm>
        </p:grpSpPr>
        <p:sp>
          <p:nvSpPr>
            <p:cNvPr id="12" name="Rectangle 11"/>
            <p:cNvSpPr/>
            <p:nvPr/>
          </p:nvSpPr>
          <p:spPr>
            <a:xfrm>
              <a:off x="4347395" y="2269340"/>
              <a:ext cx="3429000" cy="83820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tailEnd type="stealth" w="lg" len="lg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186472" rtlCol="0" anchor="ctr"/>
            <a:lstStyle/>
            <a:p>
              <a:pPr defTabSz="932363">
                <a:lnSpc>
                  <a:spcPct val="90000"/>
                </a:lnSpc>
              </a:pPr>
              <a:r>
                <a:rPr lang="en-US" sz="1850" b="1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Grunt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418012" y="3183740"/>
              <a:ext cx="2819400" cy="222207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ASP.NET 5 Beta</a:t>
              </a: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npm</a:t>
              </a: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JavaScript</a:t>
              </a: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Process before deploying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8206211" y="2314825"/>
            <a:ext cx="3496352" cy="3198079"/>
            <a:chOff x="8044090" y="2269340"/>
            <a:chExt cx="3429000" cy="3136472"/>
          </a:xfrm>
        </p:grpSpPr>
        <p:sp>
          <p:nvSpPr>
            <p:cNvPr id="15" name="Rectangle 14"/>
            <p:cNvSpPr/>
            <p:nvPr/>
          </p:nvSpPr>
          <p:spPr>
            <a:xfrm>
              <a:off x="8044090" y="2269340"/>
              <a:ext cx="3429000" cy="838200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tailEnd type="stealth" w="lg" len="lg"/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lIns="186472" rtlCol="0" anchor="ctr"/>
            <a:lstStyle/>
            <a:p>
              <a:pPr defTabSz="932363">
                <a:lnSpc>
                  <a:spcPct val="90000"/>
                </a:lnSpc>
              </a:pPr>
              <a:r>
                <a:rPr lang="en-US" sz="1850" b="1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Gulp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8044090" y="3183740"/>
              <a:ext cx="3429000" cy="222207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ASP.NET Core 1.0 RC</a:t>
              </a: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npm</a:t>
              </a: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JavaScript</a:t>
              </a: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Process before deploying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39207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Way Forward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468681" y="2137670"/>
            <a:ext cx="3938514" cy="3841393"/>
          </a:xfrm>
          <a:prstGeom prst="rect">
            <a:avLst/>
          </a:prstGeom>
          <a:ln>
            <a:tailEnd type="stealth" w="lg" len="lg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>
              <a:solidFill>
                <a:srgbClr val="47D8FF"/>
              </a:solidFill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667601" y="2314825"/>
            <a:ext cx="3496352" cy="3198079"/>
            <a:chOff x="650700" y="2269340"/>
            <a:chExt cx="3429000" cy="3136472"/>
          </a:xfrm>
        </p:grpSpPr>
        <p:sp>
          <p:nvSpPr>
            <p:cNvPr id="19" name="Rectangle 18"/>
            <p:cNvSpPr/>
            <p:nvPr/>
          </p:nvSpPr>
          <p:spPr>
            <a:xfrm>
              <a:off x="650700" y="2269340"/>
              <a:ext cx="3429000" cy="8382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tailEnd type="stealth" w="lg" len="lg"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lIns="186472" rtlCol="0" anchor="ctr"/>
            <a:lstStyle/>
            <a:p>
              <a:pPr defTabSz="932363">
                <a:lnSpc>
                  <a:spcPct val="90000"/>
                </a:lnSpc>
              </a:pPr>
              <a:r>
                <a:rPr lang="en-US" sz="1600" b="1" dirty="0" err="1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BundlerMinifier.Core</a:t>
              </a:r>
              <a:endParaRPr lang="en-US" sz="1600" b="1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770927" y="3183740"/>
              <a:ext cx="2819400" cy="222207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ASP.NET Core 1.0 RTM </a:t>
              </a: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 err="1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NuGet</a:t>
              </a: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JSON</a:t>
              </a: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Process before deploying</a:t>
              </a: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4362873" y="2314824"/>
            <a:ext cx="7339690" cy="386213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lvl="1">
              <a:buClr>
                <a:srgbClr val="FFFFFF"/>
              </a:buClr>
            </a:pPr>
            <a:endParaRPr lang="en-US" sz="1600" dirty="0">
              <a:solidFill>
                <a:srgbClr val="FFFFFF">
                  <a:lumMod val="75000"/>
                  <a:lumOff val="25000"/>
                </a:srgb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5575136"/>
              </p:ext>
            </p:extLst>
          </p:nvPr>
        </p:nvGraphicFramePr>
        <p:xfrm>
          <a:off x="4491724" y="2001423"/>
          <a:ext cx="7172319" cy="3977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72319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3896075">
                <a:tc>
                  <a:txBody>
                    <a:bodyPr/>
                    <a:lstStyle/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[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{</a:t>
                      </a:r>
                    </a:p>
                    <a:p>
                      <a:r>
                        <a:rPr lang="pt-BR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pt-BR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"outputFileName"</a:t>
                      </a:r>
                      <a:r>
                        <a:rPr lang="pt-BR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</a:t>
                      </a:r>
                      <a:r>
                        <a:rPr lang="pt-BR" sz="17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"wwwroot/css/site.min.css"</a:t>
                      </a:r>
                      <a:r>
                        <a:rPr lang="pt-BR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,</a:t>
                      </a:r>
                    </a:p>
                    <a:p>
                      <a:r>
                        <a:rPr lang="fr-FR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fr-FR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fr-FR" sz="1700" dirty="0" err="1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inputFiles</a:t>
                      </a:r>
                      <a:r>
                        <a:rPr lang="fr-FR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fr-FR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[ </a:t>
                      </a:r>
                      <a:r>
                        <a:rPr lang="fr-FR" sz="17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fr-FR" sz="17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wwwroot</a:t>
                      </a:r>
                      <a:r>
                        <a:rPr lang="fr-FR" sz="17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/</a:t>
                      </a:r>
                      <a:r>
                        <a:rPr lang="fr-FR" sz="17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css</a:t>
                      </a:r>
                      <a:r>
                        <a:rPr lang="fr-FR" sz="17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/site.css"</a:t>
                      </a:r>
                      <a:r>
                        <a:rPr lang="fr-FR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]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},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{</a:t>
                      </a:r>
                    </a:p>
                    <a:p>
                      <a:r>
                        <a:rPr lang="pt-BR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pt-BR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"outputFileName"</a:t>
                      </a:r>
                      <a:r>
                        <a:rPr lang="pt-BR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</a:t>
                      </a:r>
                      <a:r>
                        <a:rPr lang="pt-BR" sz="17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"wwwroot/js/site.min.js"</a:t>
                      </a:r>
                      <a:r>
                        <a:rPr lang="pt-BR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,</a:t>
                      </a:r>
                    </a:p>
                    <a:p>
                      <a:r>
                        <a:rPr lang="fr-FR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fr-FR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fr-FR" sz="1700" dirty="0" err="1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inputFiles</a:t>
                      </a:r>
                      <a:r>
                        <a:rPr lang="fr-FR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fr-FR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[ </a:t>
                      </a:r>
                      <a:r>
                        <a:rPr lang="fr-FR" sz="17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fr-FR" sz="17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wwwroot</a:t>
                      </a:r>
                      <a:r>
                        <a:rPr lang="fr-FR" sz="17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/</a:t>
                      </a:r>
                      <a:r>
                        <a:rPr lang="fr-FR" sz="17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js</a:t>
                      </a:r>
                      <a:r>
                        <a:rPr lang="fr-FR" sz="17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/site.js"</a:t>
                      </a:r>
                      <a:r>
                        <a:rPr lang="fr-FR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],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"minify"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{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"enabled"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</a:t>
                      </a:r>
                      <a:r>
                        <a:rPr lang="en-US" sz="17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true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,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 err="1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renameLocals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</a:t>
                      </a:r>
                      <a:r>
                        <a:rPr lang="en-US" sz="17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true</a:t>
                      </a:r>
                      <a:endParaRPr lang="en-US" sz="17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},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 err="1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sourceMap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</a:t>
                      </a:r>
                      <a:r>
                        <a:rPr lang="en-US" sz="17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false</a:t>
                      </a:r>
                      <a:endParaRPr lang="en-US" sz="17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}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]</a:t>
                      </a:r>
                      <a:endParaRPr lang="en-US" sz="1700" b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0" name="Rectangle 9"/>
          <p:cNvSpPr/>
          <p:nvPr/>
        </p:nvSpPr>
        <p:spPr>
          <a:xfrm>
            <a:off x="4485461" y="1554856"/>
            <a:ext cx="1996758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bundleconfig.json</a:t>
            </a:r>
            <a:endParaRPr lang="en-US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9773" y="4919176"/>
            <a:ext cx="978322" cy="978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264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10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…but Gulp still has its place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Bundler &amp; </a:t>
            </a:r>
            <a:r>
              <a:rPr lang="en-US" dirty="0" err="1">
                <a:hlinkClick r:id="rId3"/>
              </a:rPr>
              <a:t>Minifier</a:t>
            </a:r>
            <a:r>
              <a:rPr lang="en-US" dirty="0">
                <a:hlinkClick r:id="rId3"/>
              </a:rPr>
              <a:t> extension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Reserve for complex workflows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0385" y="2403546"/>
            <a:ext cx="5295900" cy="116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0393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Supplementary Resource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Telerik Developer Network </a:t>
            </a:r>
            <a:r>
              <a:rPr lang="en-US" dirty="0"/>
              <a:t>article</a:t>
            </a:r>
          </a:p>
          <a:p>
            <a:pPr marL="0" indent="0">
              <a:buNone/>
            </a:pPr>
            <a:r>
              <a:rPr lang="en-US" i="1" dirty="0"/>
              <a:t>Migration to ASP.NET Core: Considerations and Strategies</a:t>
            </a:r>
          </a:p>
          <a:p>
            <a:pPr marL="0" indent="0">
              <a:buNone/>
            </a:pPr>
            <a:r>
              <a:rPr lang="en-US" b="1">
                <a:hlinkClick r:id="rId3"/>
              </a:rPr>
              <a:t>bit</a:t>
            </a:r>
            <a:r>
              <a:rPr lang="en-US" b="1" dirty="0">
                <a:hlinkClick r:id="rId3"/>
              </a:rPr>
              <a:t>.ly/2lHxgyb</a:t>
            </a:r>
            <a:endParaRPr lang="en-US" b="1" dirty="0"/>
          </a:p>
        </p:txBody>
      </p:sp>
      <p:pic>
        <p:nvPicPr>
          <p:cNvPr id="1028" name="Picture 4" descr="http://developer.telerik.com/wp-content/uploads/2016/11/dotnet_migration_header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875" y="3313251"/>
            <a:ext cx="11144250" cy="282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99770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 Are Here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925285" y="1866122"/>
            <a:ext cx="4217604" cy="6811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ASP.NET 4.6</a:t>
            </a:r>
          </a:p>
        </p:txBody>
      </p:sp>
      <p:sp>
        <p:nvSpPr>
          <p:cNvPr id="17" name="Rectangle 16"/>
          <p:cNvSpPr/>
          <p:nvPr/>
        </p:nvSpPr>
        <p:spPr>
          <a:xfrm>
            <a:off x="925285" y="2587754"/>
            <a:ext cx="4217604" cy="35892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.NET Framework 4.6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0" name="Rounded Rectangle 29"/>
          <p:cNvSpPr/>
          <p:nvPr/>
        </p:nvSpPr>
        <p:spPr>
          <a:xfrm>
            <a:off x="-7383618" y="-919778"/>
            <a:ext cx="97773" cy="65509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ounded Rectangle 33"/>
          <p:cNvSpPr/>
          <p:nvPr/>
        </p:nvSpPr>
        <p:spPr>
          <a:xfrm>
            <a:off x="1042637" y="3871428"/>
            <a:ext cx="3997196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Editors 					  VS 2015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1042637" y="3139815"/>
            <a:ext cx="3997196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/>
              <a:t>Operating Systems</a:t>
            </a:r>
          </a:p>
        </p:txBody>
      </p:sp>
      <p:pic>
        <p:nvPicPr>
          <p:cNvPr id="27" name="Picture 6" descr="C:\temp\WinAzure_rgb_Wht_S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1" t="15460" r="80628" b="15496"/>
          <a:stretch/>
        </p:blipFill>
        <p:spPr bwMode="auto">
          <a:xfrm>
            <a:off x="4450875" y="3231964"/>
            <a:ext cx="455848" cy="462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ounded Rectangle 20"/>
          <p:cNvSpPr/>
          <p:nvPr/>
        </p:nvSpPr>
        <p:spPr>
          <a:xfrm>
            <a:off x="1042637" y="4603041"/>
            <a:ext cx="3997196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Web Server 					  IIS</a:t>
            </a:r>
          </a:p>
        </p:txBody>
      </p:sp>
      <p:pic>
        <p:nvPicPr>
          <p:cNvPr id="1036" name="Picture 12" descr="http://www.polimine.com/assets/map-pin-015a650232324feed24ef5bbc19f0088.png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7698" y="3118952"/>
            <a:ext cx="1914525" cy="1504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ounded Rectangle 20"/>
          <p:cNvSpPr/>
          <p:nvPr/>
        </p:nvSpPr>
        <p:spPr>
          <a:xfrm>
            <a:off x="1035489" y="5332792"/>
            <a:ext cx="3997196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Distribution		    		         OS</a:t>
            </a:r>
          </a:p>
        </p:txBody>
      </p:sp>
    </p:spTree>
    <p:extLst>
      <p:ext uri="{BB962C8B-B14F-4D97-AF65-F5344CB8AC3E}">
        <p14:creationId xmlns:p14="http://schemas.microsoft.com/office/powerpoint/2010/main" val="29128400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bg1">
              <a:tint val="95000"/>
              <a:satMod val="170000"/>
              <a:alpha val="75000"/>
            </a:schemeClr>
          </a:solidFill>
        </p:spPr>
        <p:txBody>
          <a:bodyPr/>
          <a:lstStyle/>
          <a:p>
            <a:r>
              <a:rPr lang="en-US" b="1" dirty="0"/>
              <a:t>Thank you!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875" y="1858169"/>
            <a:ext cx="4286250" cy="4286250"/>
          </a:xfrm>
          <a:solidFill>
            <a:schemeClr val="bg1">
              <a:tint val="95000"/>
              <a:satMod val="170000"/>
              <a:alpha val="75000"/>
            </a:schemeClr>
          </a:solidFill>
        </p:spPr>
      </p:pic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solidFill>
            <a:schemeClr val="bg1">
              <a:tint val="95000"/>
              <a:satMod val="170000"/>
              <a:alpha val="75000"/>
            </a:schemeClr>
          </a:solidFill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	</a:t>
            </a:r>
          </a:p>
          <a:p>
            <a:pPr marL="0" indent="0">
              <a:buNone/>
            </a:pPr>
            <a:r>
              <a:rPr lang="en-US" dirty="0"/>
              <a:t>	</a:t>
            </a:r>
          </a:p>
          <a:p>
            <a:pPr marL="0" indent="0">
              <a:buNone/>
            </a:pPr>
            <a:r>
              <a:rPr lang="en-US" dirty="0"/>
              <a:t>	@</a:t>
            </a:r>
            <a:r>
              <a:rPr lang="en-US" dirty="0" err="1"/>
              <a:t>Scott_Addie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</a:t>
            </a:r>
          </a:p>
          <a:p>
            <a:pPr marL="0" indent="0">
              <a:buNone/>
            </a:pPr>
            <a:r>
              <a:rPr lang="en-US" dirty="0"/>
              <a:t>	docs.asp.net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000" dirty="0"/>
              <a:t>	</a:t>
            </a:r>
          </a:p>
          <a:p>
            <a:pPr marL="0" indent="0">
              <a:buNone/>
            </a:pPr>
            <a:r>
              <a:rPr lang="en-US" sz="2000" dirty="0"/>
              <a:t>	</a:t>
            </a:r>
            <a:r>
              <a:rPr lang="en-US" sz="2200" dirty="0"/>
              <a:t>github.com/</a:t>
            </a:r>
            <a:r>
              <a:rPr lang="en-US" sz="2200" dirty="0" err="1"/>
              <a:t>scottaddie</a:t>
            </a:r>
            <a:endParaRPr lang="en-US" sz="2200" dirty="0"/>
          </a:p>
          <a:p>
            <a:pPr marL="0" indent="0">
              <a:buNone/>
            </a:pPr>
            <a:r>
              <a:rPr lang="en-US" sz="2200" dirty="0"/>
              <a:t>	     /</a:t>
            </a:r>
            <a:r>
              <a:rPr lang="en-US" sz="2200" dirty="0" err="1"/>
              <a:t>DotNetCoreSampleApp</a:t>
            </a:r>
            <a:endParaRPr lang="en-US" sz="2200" dirty="0"/>
          </a:p>
          <a:p>
            <a:pPr marL="0" indent="0">
              <a:buNone/>
            </a:pPr>
            <a:r>
              <a:rPr lang="en-US" sz="2200" dirty="0"/>
              <a:t>		</a:t>
            </a:r>
            <a:r>
              <a:rPr lang="en-US" dirty="0"/>
              <a:t>	</a:t>
            </a:r>
          </a:p>
          <a:p>
            <a:pPr marL="0" indent="0">
              <a:buNone/>
            </a:pPr>
            <a:r>
              <a:rPr lang="en-US" dirty="0"/>
              <a:t>	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2414" y="2225577"/>
            <a:ext cx="682893" cy="555188"/>
          </a:xfrm>
          <a:prstGeom prst="rect">
            <a:avLst/>
          </a:prstGeom>
        </p:spPr>
      </p:pic>
      <p:pic>
        <p:nvPicPr>
          <p:cNvPr id="2050" name="Picture 2" descr="http://www.freeiconspng.com/uploads/github-logo-icon-30.png"/>
          <p:cNvPicPr>
            <a:picLocks noChangeAspect="1" noChangeArrowheads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4128" y="4522773"/>
            <a:ext cx="913109" cy="913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pfbla47oxrfqoj1qhic01ij0.wpengine.netdna-cdn.com/wp-content/uploads/2013/11/rss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1724" y="3408431"/>
            <a:ext cx="697916" cy="697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8FFB3BF-E914-4FE3-97EB-43A66348FE31}"/>
              </a:ext>
            </a:extLst>
          </p:cNvPr>
          <p:cNvSpPr txBox="1"/>
          <p:nvPr/>
        </p:nvSpPr>
        <p:spPr>
          <a:xfrm>
            <a:off x="1285875" y="1858169"/>
            <a:ext cx="4286250" cy="3674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bit.ly/2c16q1Y</a:t>
            </a:r>
          </a:p>
        </p:txBody>
      </p:sp>
    </p:spTree>
    <p:extLst>
      <p:ext uri="{BB962C8B-B14F-4D97-AF65-F5344CB8AC3E}">
        <p14:creationId xmlns:p14="http://schemas.microsoft.com/office/powerpoint/2010/main" val="28879762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Determine Your Upgrade Path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925285" y="1866122"/>
            <a:ext cx="10341430" cy="6811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ASP.NET Core 2.0</a:t>
            </a:r>
          </a:p>
        </p:txBody>
      </p:sp>
      <p:sp>
        <p:nvSpPr>
          <p:cNvPr id="18" name="Rectangle 17"/>
          <p:cNvSpPr/>
          <p:nvPr/>
        </p:nvSpPr>
        <p:spPr>
          <a:xfrm>
            <a:off x="5260242" y="2587754"/>
            <a:ext cx="6006474" cy="35892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.NET Core 2.0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925285" y="2587754"/>
            <a:ext cx="4217604" cy="35892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.NET Framework 4.7.1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-7383618" y="-919778"/>
            <a:ext cx="97773" cy="65509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34" name="Rounded Rectangle 33"/>
          <p:cNvSpPr/>
          <p:nvPr/>
        </p:nvSpPr>
        <p:spPr>
          <a:xfrm>
            <a:off x="1042637" y="3871428"/>
            <a:ext cx="3997196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Editors 		         VS 2017, VS Code*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1042637" y="3139815"/>
            <a:ext cx="3997196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Operating Systems</a:t>
            </a:r>
          </a:p>
        </p:txBody>
      </p:sp>
      <p:pic>
        <p:nvPicPr>
          <p:cNvPr id="27" name="Picture 6" descr="C:\temp\WinAzure_rgb_Wht_S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1" t="15460" r="80628" b="15496"/>
          <a:stretch/>
        </p:blipFill>
        <p:spPr bwMode="auto">
          <a:xfrm>
            <a:off x="4450875" y="3231964"/>
            <a:ext cx="455848" cy="462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ounded Rectangle 34"/>
          <p:cNvSpPr/>
          <p:nvPr/>
        </p:nvSpPr>
        <p:spPr>
          <a:xfrm>
            <a:off x="5369442" y="3145596"/>
            <a:ext cx="5779919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Operating Systems</a:t>
            </a:r>
          </a:p>
        </p:txBody>
      </p:sp>
      <p:pic>
        <p:nvPicPr>
          <p:cNvPr id="24" name="Picture 2" descr="http://files.softicons.com/download/system-icons/windows-8-metro-icons-by-dakirby309/png/512x512/Folders%20&amp;%20OS/Linux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6845" y="3248181"/>
            <a:ext cx="507863" cy="498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6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089" y="3238937"/>
            <a:ext cx="385752" cy="454164"/>
          </a:xfrm>
          <a:prstGeom prst="rect">
            <a:avLst/>
          </a:prstGeom>
        </p:spPr>
      </p:pic>
      <p:pic>
        <p:nvPicPr>
          <p:cNvPr id="26" name="Picture 6" descr="C:\temp\WinAzure_rgb_Wht_S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1" t="15460" r="80628" b="15496"/>
          <a:stretch/>
        </p:blipFill>
        <p:spPr bwMode="auto">
          <a:xfrm>
            <a:off x="8155472" y="3231964"/>
            <a:ext cx="455848" cy="462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Rounded Rectangle 35"/>
          <p:cNvSpPr/>
          <p:nvPr/>
        </p:nvSpPr>
        <p:spPr>
          <a:xfrm>
            <a:off x="5369442" y="3871428"/>
            <a:ext cx="5779919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Editors 			  VS 2017, VS Code	           VS Code,</a:t>
            </a:r>
            <a:endParaRPr lang="en-US" b="1" dirty="0">
              <a:solidFill>
                <a:prstClr val="white"/>
              </a:solidFill>
              <a:latin typeface="Segoe UI Light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									   VS for Mac</a:t>
            </a:r>
          </a:p>
        </p:txBody>
      </p:sp>
      <p:sp>
        <p:nvSpPr>
          <p:cNvPr id="40" name="Rounded Rectangle 39"/>
          <p:cNvSpPr/>
          <p:nvPr/>
        </p:nvSpPr>
        <p:spPr>
          <a:xfrm>
            <a:off x="1038350" y="4606028"/>
            <a:ext cx="4005598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Web Server				IIS, Kestrel</a:t>
            </a:r>
          </a:p>
        </p:txBody>
      </p:sp>
      <p:sp>
        <p:nvSpPr>
          <p:cNvPr id="41" name="Rounded Rectangle 40"/>
          <p:cNvSpPr/>
          <p:nvPr/>
        </p:nvSpPr>
        <p:spPr>
          <a:xfrm>
            <a:off x="5369442" y="4615732"/>
            <a:ext cx="5779919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Web Server		  IIS, Kestrel,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HttpSys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	 Nginx, Kestrel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3215474" y="2712355"/>
            <a:ext cx="1691249" cy="359991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net471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6920071" y="2717914"/>
            <a:ext cx="1691249" cy="359991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netcoreapp2.0</a:t>
            </a:r>
          </a:p>
        </p:txBody>
      </p:sp>
      <p:cxnSp>
        <p:nvCxnSpPr>
          <p:cNvPr id="23" name="Straight Connector 22"/>
          <p:cNvCxnSpPr/>
          <p:nvPr/>
        </p:nvCxnSpPr>
        <p:spPr>
          <a:xfrm>
            <a:off x="9431594" y="3139815"/>
            <a:ext cx="26518" cy="216842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9" name="Rounded Rectangle 20"/>
          <p:cNvSpPr/>
          <p:nvPr/>
        </p:nvSpPr>
        <p:spPr>
          <a:xfrm>
            <a:off x="5369441" y="5344114"/>
            <a:ext cx="5779919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Distribution		                    w/ or w/o App</a:t>
            </a:r>
          </a:p>
        </p:txBody>
      </p:sp>
      <p:cxnSp>
        <p:nvCxnSpPr>
          <p:cNvPr id="42" name="Straight Connector 41"/>
          <p:cNvCxnSpPr/>
          <p:nvPr/>
        </p:nvCxnSpPr>
        <p:spPr>
          <a:xfrm>
            <a:off x="7270955" y="3139815"/>
            <a:ext cx="14748" cy="289541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925285" y="6176963"/>
            <a:ext cx="42176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* Debugging not fully supported</a:t>
            </a:r>
          </a:p>
        </p:txBody>
      </p:sp>
      <p:sp>
        <p:nvSpPr>
          <p:cNvPr id="31" name="Rounded Rectangle 20"/>
          <p:cNvSpPr/>
          <p:nvPr/>
        </p:nvSpPr>
        <p:spPr>
          <a:xfrm>
            <a:off x="1033401" y="5333016"/>
            <a:ext cx="4006432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Distribution		    		         OS</a:t>
            </a:r>
          </a:p>
        </p:txBody>
      </p:sp>
    </p:spTree>
    <p:extLst>
      <p:ext uri="{BB962C8B-B14F-4D97-AF65-F5344CB8AC3E}">
        <p14:creationId xmlns:p14="http://schemas.microsoft.com/office/powerpoint/2010/main" val="4497388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Value Proposition of .NET Core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X-plat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Open source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Everything is a dependency (cafeteria plan)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Broader container support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Cloud-optimized</a:t>
            </a:r>
          </a:p>
        </p:txBody>
      </p:sp>
    </p:spTree>
    <p:extLst>
      <p:ext uri="{BB962C8B-B14F-4D97-AF65-F5344CB8AC3E}">
        <p14:creationId xmlns:p14="http://schemas.microsoft.com/office/powerpoint/2010/main" val="1125102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.NET Core Tooling Considerations</a:t>
            </a:r>
            <a:endParaRPr lang="en-US" sz="2400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/>
          </p:nvPr>
        </p:nvGraphicFramePr>
        <p:xfrm>
          <a:off x="838200" y="184086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Right Brace 6"/>
          <p:cNvSpPr/>
          <p:nvPr/>
        </p:nvSpPr>
        <p:spPr>
          <a:xfrm rot="16200000">
            <a:off x="3584575" y="-358775"/>
            <a:ext cx="927100" cy="6153150"/>
          </a:xfrm>
          <a:prstGeom prst="rightBrac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" name="Right Brace 10"/>
          <p:cNvSpPr/>
          <p:nvPr/>
        </p:nvSpPr>
        <p:spPr>
          <a:xfrm rot="16200000">
            <a:off x="9712296" y="1660787"/>
            <a:ext cx="927100" cy="2114026"/>
          </a:xfrm>
          <a:prstGeom prst="rightBrac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08050" y="1466850"/>
            <a:ext cx="10928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/>
          </p:nvPr>
        </p:nvGraphicFramePr>
        <p:xfrm>
          <a:off x="6705600" y="5719763"/>
          <a:ext cx="2914650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14650">
                  <a:extLst>
                    <a:ext uri="{9D8B030D-6E8A-4147-A177-3AD203B41FA5}">
                      <a16:colId xmlns:a16="http://schemas.microsoft.com/office/drawing/2014/main" val="2062798969"/>
                    </a:ext>
                  </a:extLst>
                </a:gridCol>
              </a:tblGrid>
              <a:tr h="394177">
                <a:tc>
                  <a:txBody>
                    <a:bodyPr/>
                    <a:lstStyle/>
                    <a:p>
                      <a:pPr algn="r"/>
                      <a:r>
                        <a:rPr lang="en-US" sz="2400" b="1" dirty="0">
                          <a:latin typeface="Consolas" panose="020B0609020204030204" pitchFamily="49" charset="0"/>
                        </a:rPr>
                        <a:t>&gt; dotnet migrate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206396"/>
                  </a:ext>
                </a:extLst>
              </a:tr>
            </a:tbl>
          </a:graphicData>
        </a:graphic>
      </p:graphicFrame>
      <p:sp>
        <p:nvSpPr>
          <p:cNvPr id="16" name="Right Brace 15"/>
          <p:cNvSpPr/>
          <p:nvPr/>
        </p:nvSpPr>
        <p:spPr>
          <a:xfrm rot="16200000">
            <a:off x="7816215" y="3888105"/>
            <a:ext cx="679450" cy="2806700"/>
          </a:xfrm>
          <a:prstGeom prst="rightBrac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/>
          </p:nvPr>
        </p:nvGraphicFramePr>
        <p:xfrm>
          <a:off x="2936147" y="1643524"/>
          <a:ext cx="2222204" cy="701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22204">
                  <a:extLst>
                    <a:ext uri="{9D8B030D-6E8A-4147-A177-3AD203B41FA5}">
                      <a16:colId xmlns:a16="http://schemas.microsoft.com/office/drawing/2014/main" val="2062798969"/>
                    </a:ext>
                  </a:extLst>
                </a:gridCol>
              </a:tblGrid>
              <a:tr h="394177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+mj-lt"/>
                        </a:rPr>
                        <a:t>VS Code, VS 2015</a:t>
                      </a:r>
                    </a:p>
                    <a:p>
                      <a:pPr algn="ctr"/>
                      <a:r>
                        <a:rPr lang="en-US" sz="2000" b="1" dirty="0">
                          <a:latin typeface="+mj-lt"/>
                        </a:rPr>
                        <a:t>(Preview 2 Tooling)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206396"/>
                  </a:ext>
                </a:extLst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0144181"/>
              </p:ext>
            </p:extLst>
          </p:nvPr>
        </p:nvGraphicFramePr>
        <p:xfrm>
          <a:off x="8451850" y="1639874"/>
          <a:ext cx="3384550" cy="701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84550">
                  <a:extLst>
                    <a:ext uri="{9D8B030D-6E8A-4147-A177-3AD203B41FA5}">
                      <a16:colId xmlns:a16="http://schemas.microsoft.com/office/drawing/2014/main" val="2062798969"/>
                    </a:ext>
                  </a:extLst>
                </a:gridCol>
              </a:tblGrid>
              <a:tr h="394177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+mj-lt"/>
                        </a:rPr>
                        <a:t>VS Code, VS 2017, VS for Mac</a:t>
                      </a:r>
                    </a:p>
                    <a:p>
                      <a:pPr algn="ctr"/>
                      <a:r>
                        <a:rPr lang="en-US" sz="2000" b="1" dirty="0">
                          <a:latin typeface="+mj-lt"/>
                        </a:rPr>
                        <a:t>(RTM Tooling)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2063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712439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Assembly Portability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3528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EAB615-3E48-4361-A07B-DFDDFA81B7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8389"/>
            <a:ext cx="5709528" cy="483689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Precompiler Directives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13ADD55-6501-4712-91B9-FAB9D26C02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3750" y="1817924"/>
            <a:ext cx="8020050" cy="280035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E06F275-F156-46E2-95DF-DEDFAAA9F9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6486525" y="2887426"/>
            <a:ext cx="4867275" cy="215265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8A7A009-0F80-40A1-BE4F-F36664693A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659254">
            <a:off x="6553200" y="2830641"/>
            <a:ext cx="1189286" cy="1196718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8C5D196-171E-4357-8E58-005D0977EE81}"/>
              </a:ext>
            </a:extLst>
          </p:cNvPr>
          <p:cNvCxnSpPr/>
          <p:nvPr/>
        </p:nvCxnSpPr>
        <p:spPr>
          <a:xfrm flipH="1">
            <a:off x="1926077" y="2752928"/>
            <a:ext cx="4560448" cy="128405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9D9E7D9-01A7-41AA-B30E-D2956D1EA261}"/>
              </a:ext>
            </a:extLst>
          </p:cNvPr>
          <p:cNvCxnSpPr>
            <a:cxnSpLocks/>
          </p:cNvCxnSpPr>
          <p:nvPr/>
        </p:nvCxnSpPr>
        <p:spPr>
          <a:xfrm flipH="1" flipV="1">
            <a:off x="1925367" y="2076687"/>
            <a:ext cx="4465705" cy="52888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4327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Portability Analyzers</a:t>
            </a:r>
            <a:br>
              <a:rPr lang="en-US" dirty="0"/>
            </a:br>
            <a:r>
              <a:rPr lang="en-US" sz="2400" dirty="0"/>
              <a:t>I Can Has .NET Core (</a:t>
            </a:r>
            <a:r>
              <a:rPr lang="en-US" sz="2400" dirty="0">
                <a:hlinkClick r:id="rId3"/>
              </a:rPr>
              <a:t>icanhasdot.net</a:t>
            </a:r>
            <a:r>
              <a:rPr lang="en-US" sz="2400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4124" y="1499940"/>
            <a:ext cx="8663751" cy="5378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787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47D8FF"/>
      </a:hlink>
      <a:folHlink>
        <a:srgbClr val="954F72"/>
      </a:folHlink>
    </a:clrScheme>
    <a:fontScheme name="Custom 1">
      <a:majorFont>
        <a:latin typeface="Segoe UI Light"/>
        <a:ea typeface=""/>
        <a:cs typeface=""/>
      </a:majorFont>
      <a:minorFont>
        <a:latin typeface="Segoe UI Ligh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8-30707_dotnetConf_Template">
  <a:themeElements>
    <a:clrScheme name="dotnetConf">
      <a:dk1>
        <a:srgbClr val="1E1A20"/>
      </a:dk1>
      <a:lt1>
        <a:srgbClr val="FFFFFF"/>
      </a:lt1>
      <a:dk2>
        <a:srgbClr val="107C10"/>
      </a:dk2>
      <a:lt2>
        <a:srgbClr val="F8F8F8"/>
      </a:lt2>
      <a:accent1>
        <a:srgbClr val="107C10"/>
      </a:accent1>
      <a:accent2>
        <a:srgbClr val="D83B01"/>
      </a:accent2>
      <a:accent3>
        <a:srgbClr val="0078D7"/>
      </a:accent3>
      <a:accent4>
        <a:srgbClr val="FFB900"/>
      </a:accent4>
      <a:accent5>
        <a:srgbClr val="D2D2D2"/>
      </a:accent5>
      <a:accent6>
        <a:srgbClr val="FF8C0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5439">
                  <a:srgbClr val="F8F8F8"/>
                </a:gs>
                <a:gs pos="10000">
                  <a:srgbClr val="F8F8F8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dotnetConf_2016_16x9_Template" id="{C0749003-9B83-4EC7-9CCE-0827D34B3F3D}" vid="{573B5C64-E77A-410B-B9D9-EC179F4A09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3685</TotalTime>
  <Words>1471</Words>
  <Application>Microsoft Office PowerPoint</Application>
  <PresentationFormat>Widescreen</PresentationFormat>
  <Paragraphs>435</Paragraphs>
  <Slides>30</Slides>
  <Notes>30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30</vt:i4>
      </vt:variant>
      <vt:variant>
        <vt:lpstr>Custom Shows</vt:lpstr>
      </vt:variant>
      <vt:variant>
        <vt:i4>2</vt:i4>
      </vt:variant>
    </vt:vector>
  </HeadingPairs>
  <TitlesOfParts>
    <vt:vector size="43" baseType="lpstr">
      <vt:lpstr>Arial</vt:lpstr>
      <vt:lpstr>Calibri</vt:lpstr>
      <vt:lpstr>Consolas</vt:lpstr>
      <vt:lpstr>Courier New</vt:lpstr>
      <vt:lpstr>Segoe UI</vt:lpstr>
      <vt:lpstr>Segoe UI Light</vt:lpstr>
      <vt:lpstr>Segoe UI Semibold</vt:lpstr>
      <vt:lpstr>Segoe UI Semilight</vt:lpstr>
      <vt:lpstr>Wingdings</vt:lpstr>
      <vt:lpstr>Office Theme</vt:lpstr>
      <vt:lpstr>8-30707_dotnetConf_Template</vt:lpstr>
      <vt:lpstr>From Legacy MVC to Modern MVC An ASP.NET Core Migration Path</vt:lpstr>
      <vt:lpstr>Agenda</vt:lpstr>
      <vt:lpstr>You Are Here</vt:lpstr>
      <vt:lpstr>Determine Your Upgrade Path</vt:lpstr>
      <vt:lpstr>The Value Proposition of .NET Core</vt:lpstr>
      <vt:lpstr>.NET Core Tooling Considerations</vt:lpstr>
      <vt:lpstr>Assembly Portability</vt:lpstr>
      <vt:lpstr>Precompiler Directives</vt:lpstr>
      <vt:lpstr>Portability Analyzers I Can Has .NET Core (icanhasdot.net)</vt:lpstr>
      <vt:lpstr>Portability Analyzers .NET Portability Analyzer (bit.ly/2llzOPS)</vt:lpstr>
      <vt:lpstr>.NET Portability Analyzer How It Works</vt:lpstr>
      <vt:lpstr>Dependency Injection</vt:lpstr>
      <vt:lpstr>Native IoC Container Constructor Injection</vt:lpstr>
      <vt:lpstr>Autofac Constructor Injection</vt:lpstr>
      <vt:lpstr>3rd Party DI Frameworks</vt:lpstr>
      <vt:lpstr>App Settings</vt:lpstr>
      <vt:lpstr>XML is Abandoned for JSON</vt:lpstr>
      <vt:lpstr>Retrieving App Settings Strongly-typed IOptions&lt;T&gt;</vt:lpstr>
      <vt:lpstr>Retrieving App Settings IConfiguration.GetValue</vt:lpstr>
      <vt:lpstr>Package Management</vt:lpstr>
      <vt:lpstr>NuGet Changes</vt:lpstr>
      <vt:lpstr>NuGet Centralized Packages Repository</vt:lpstr>
      <vt:lpstr>NuGet Transitive References</vt:lpstr>
      <vt:lpstr>Bower Static Asset Acquisition</vt:lpstr>
      <vt:lpstr>Bundling &amp; Minification</vt:lpstr>
      <vt:lpstr>A Look at Where We’ve Been</vt:lpstr>
      <vt:lpstr>The Way Forward</vt:lpstr>
      <vt:lpstr>…but Gulp still has its place</vt:lpstr>
      <vt:lpstr>A Supplementary Resource</vt:lpstr>
      <vt:lpstr>Thank you!</vt:lpstr>
      <vt:lpstr>Main Slides</vt:lpstr>
      <vt:lpstr>Sponsor Slides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 ASP.NET Core Migration Path</dc:title>
  <dc:creator>Scott Addie</dc:creator>
  <cp:keywords>.NET, ASP.NET, MVC, ASP.NET Core, Visual Studio</cp:keywords>
  <cp:lastModifiedBy>Scott Addie</cp:lastModifiedBy>
  <cp:revision>649</cp:revision>
  <dcterms:created xsi:type="dcterms:W3CDTF">2016-07-13T16:00:36Z</dcterms:created>
  <dcterms:modified xsi:type="dcterms:W3CDTF">2018-01-08T20:47:47Z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Ref">
    <vt:lpwstr>https://api.informationprotection.azure.com/api/72f988bf-86f1-41af-91ab-2d7cd011db47</vt:lpwstr>
  </property>
  <property fmtid="{D5CDD505-2E9C-101B-9397-08002B2CF9AE}" pid="5" name="MSIP_Label_f42aa342-8706-4288-bd11-ebb85995028c_Owner">
    <vt:lpwstr>scaddie@microsoft.com</vt:lpwstr>
  </property>
  <property fmtid="{D5CDD505-2E9C-101B-9397-08002B2CF9AE}" pid="6" name="MSIP_Label_f42aa342-8706-4288-bd11-ebb85995028c_SetDate">
    <vt:lpwstr>2017-07-28T21:28:31.7873196-05:00</vt:lpwstr>
  </property>
  <property fmtid="{D5CDD505-2E9C-101B-9397-08002B2CF9AE}" pid="7" name="MSIP_Label_f42aa342-8706-4288-bd11-ebb85995028c_Name">
    <vt:lpwstr>General</vt:lpwstr>
  </property>
  <property fmtid="{D5CDD505-2E9C-101B-9397-08002B2CF9AE}" pid="8" name="MSIP_Label_f42aa342-8706-4288-bd11-ebb85995028c_Application">
    <vt:lpwstr>Microsoft Azure Information Protection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